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434" r:id="rId2"/>
    <p:sldId id="444" r:id="rId3"/>
    <p:sldId id="436" r:id="rId4"/>
    <p:sldId id="440" r:id="rId5"/>
    <p:sldId id="429" r:id="rId6"/>
    <p:sldId id="456" r:id="rId7"/>
    <p:sldId id="431" r:id="rId8"/>
    <p:sldId id="445" r:id="rId9"/>
    <p:sldId id="446" r:id="rId10"/>
    <p:sldId id="448" r:id="rId11"/>
    <p:sldId id="447" r:id="rId12"/>
    <p:sldId id="442" r:id="rId13"/>
    <p:sldId id="451" r:id="rId14"/>
    <p:sldId id="449" r:id="rId15"/>
    <p:sldId id="450" r:id="rId16"/>
    <p:sldId id="452" r:id="rId17"/>
    <p:sldId id="453" r:id="rId18"/>
    <p:sldId id="454" r:id="rId19"/>
    <p:sldId id="455" r:id="rId20"/>
    <p:sldId id="428" r:id="rId21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2"/>
    <a:srgbClr val="FFDC6D"/>
    <a:srgbClr val="848AC4"/>
    <a:srgbClr val="E94159"/>
    <a:srgbClr val="FFD841"/>
    <a:srgbClr val="669900"/>
    <a:srgbClr val="CC0066"/>
    <a:srgbClr val="99CC00"/>
    <a:srgbClr val="FF9900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30" autoAdjust="0"/>
    <p:restoredTop sz="92280" autoAdjust="0"/>
  </p:normalViewPr>
  <p:slideViewPr>
    <p:cSldViewPr snapToGrid="0" snapToObjects="1">
      <p:cViewPr varScale="1">
        <p:scale>
          <a:sx n="69" d="100"/>
          <a:sy n="69" d="100"/>
        </p:scale>
        <p:origin x="894" y="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9C964-FF07-4024-BF9B-92546E7F11ED}" type="datetimeFigureOut">
              <a:rPr lang="en-IE" smtClean="0"/>
              <a:t>10/10/2017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D9237-3D1E-4260-97BE-294FC8B47F6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87212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E3B9D-F24A-4490-833D-162B74F94E06}" type="datetimeFigureOut">
              <a:rPr lang="en-IE" smtClean="0"/>
              <a:pPr/>
              <a:t>10/10/2017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F4094-DFED-4F2C-A193-3DC074D12EB4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81548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4094-DFED-4F2C-A193-3DC074D12EB4}" type="slidenum">
              <a:rPr lang="en-IE" smtClean="0"/>
              <a:pPr/>
              <a:t>20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81661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9906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5160" y="1"/>
            <a:ext cx="990084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475" y="4960137"/>
            <a:ext cx="6315075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96113" y="4960137"/>
            <a:ext cx="2600325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814310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31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741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3" y="762000"/>
            <a:ext cx="2135981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4" y="762000"/>
            <a:ext cx="6160294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8172450" y="144988"/>
            <a:ext cx="0" cy="7429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99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433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9906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5160" y="1"/>
            <a:ext cx="990084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4960137"/>
            <a:ext cx="6315075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6113" y="4960137"/>
            <a:ext cx="2600325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814310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554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104" y="585216"/>
            <a:ext cx="7897559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2104" y="2286000"/>
            <a:ext cx="386334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6323" y="2286000"/>
            <a:ext cx="386334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310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2104" y="585216"/>
            <a:ext cx="7897559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104" y="2179636"/>
            <a:ext cx="386334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2104" y="2967788"/>
            <a:ext cx="386334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6323" y="2179636"/>
            <a:ext cx="386334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6323" y="2967788"/>
            <a:ext cx="386334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1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274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47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2104" y="471509"/>
            <a:ext cx="356616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3437" y="822960"/>
            <a:ext cx="4613720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257506"/>
            <a:ext cx="356616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78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4960138"/>
            <a:ext cx="6315075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90352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6113" y="4960138"/>
            <a:ext cx="2600325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814310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108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2104" y="585216"/>
            <a:ext cx="7897559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104" y="2286000"/>
            <a:ext cx="7897560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2106" y="6470704"/>
            <a:ext cx="1750241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F7A23FB-FF9F-054C-9E04-7EA016FCE812}" type="datetimeFigureOut">
              <a:rPr lang="en-US" smtClean="0"/>
              <a:pPr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4883" y="6470704"/>
            <a:ext cx="479493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5333" y="6470704"/>
            <a:ext cx="79110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3BAF767-8071-8D4B-9EB9-445DDB9599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19125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22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Parents evening 2017-2018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/>
              <a:t>New Points Scheme</a:t>
            </a:r>
          </a:p>
          <a:p>
            <a:r>
              <a:rPr lang="en-IE" dirty="0" smtClean="0"/>
              <a:t>CAO</a:t>
            </a:r>
          </a:p>
          <a:p>
            <a:r>
              <a:rPr lang="en-IE" dirty="0" smtClean="0"/>
              <a:t>PLC</a:t>
            </a:r>
          </a:p>
          <a:p>
            <a:r>
              <a:rPr lang="en-IE" dirty="0" smtClean="0"/>
              <a:t>HEAR, DARE and SUSI</a:t>
            </a:r>
          </a:p>
        </p:txBody>
      </p:sp>
    </p:spTree>
    <p:extLst>
      <p:ext uri="{BB962C8B-B14F-4D97-AF65-F5344CB8AC3E}">
        <p14:creationId xmlns:p14="http://schemas.microsoft.com/office/powerpoint/2010/main" val="87002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Cao Language Exemptions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Students </a:t>
            </a:r>
            <a:r>
              <a:rPr lang="en-IE" dirty="0"/>
              <a:t>with Irish and/or Language </a:t>
            </a:r>
            <a:r>
              <a:rPr lang="en-IE" dirty="0" smtClean="0"/>
              <a:t>exemption.</a:t>
            </a:r>
          </a:p>
          <a:p>
            <a:pPr>
              <a:buFont typeface="Arial" panose="020B0604020202020204" pitchFamily="34" charset="0"/>
              <a:buChar char="•"/>
            </a:pPr>
            <a:endParaRPr lang="en-I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E" dirty="0"/>
              <a:t> </a:t>
            </a:r>
            <a:r>
              <a:rPr lang="en-IE" dirty="0" smtClean="0"/>
              <a:t>If </a:t>
            </a:r>
            <a:r>
              <a:rPr lang="en-IE" dirty="0"/>
              <a:t>applying for an NUI college must fill out an exemption form and contact the CAO to inform </a:t>
            </a:r>
            <a:r>
              <a:rPr lang="en-IE" dirty="0" smtClean="0"/>
              <a:t>them.</a:t>
            </a:r>
          </a:p>
          <a:p>
            <a:pPr>
              <a:buFont typeface="Arial" panose="020B0604020202020204" pitchFamily="34" charset="0"/>
              <a:buChar char="•"/>
            </a:pPr>
            <a:endParaRPr lang="en-I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If </a:t>
            </a:r>
            <a:r>
              <a:rPr lang="en-IE" dirty="0"/>
              <a:t>applying for TCD must fill in a language waiver form and contact the CAO to inform </a:t>
            </a:r>
            <a:r>
              <a:rPr lang="en-IE" dirty="0" smtClean="0"/>
              <a:t>them.</a:t>
            </a:r>
          </a:p>
          <a:p>
            <a:pPr>
              <a:buFont typeface="Arial" panose="020B0604020202020204" pitchFamily="34" charset="0"/>
              <a:buChar char="•"/>
            </a:pPr>
            <a:endParaRPr lang="en-I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Both </a:t>
            </a:r>
            <a:r>
              <a:rPr lang="en-IE" dirty="0"/>
              <a:t>these forms are available online</a:t>
            </a:r>
          </a:p>
        </p:txBody>
      </p:sp>
      <p:pic>
        <p:nvPicPr>
          <p:cNvPr id="4" name="Picture 2" descr="https://www.cao.ie/images/fb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-1"/>
            <a:ext cx="2095500" cy="15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254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Cao deadlines &amp; fees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1039080"/>
              </p:ext>
            </p:extLst>
          </p:nvPr>
        </p:nvGraphicFramePr>
        <p:xfrm>
          <a:off x="831850" y="2286000"/>
          <a:ext cx="789781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6295"/>
                <a:gridCol w="1538913"/>
                <a:gridCol w="2632604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Fees are Non-Refundable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Fee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Closing Date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Online Discounted</a:t>
                      </a:r>
                      <a:r>
                        <a:rPr lang="en-IE" baseline="0" dirty="0" smtClean="0"/>
                        <a:t> Application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€30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20</a:t>
                      </a:r>
                      <a:r>
                        <a:rPr lang="en-IE" baseline="30000" dirty="0" smtClean="0"/>
                        <a:t>th</a:t>
                      </a:r>
                      <a:r>
                        <a:rPr lang="en-IE" dirty="0" smtClean="0"/>
                        <a:t> January @ 17:15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Normal Application (Paper</a:t>
                      </a:r>
                      <a:r>
                        <a:rPr lang="en-IE" baseline="0" dirty="0" smtClean="0"/>
                        <a:t> or Online)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€</a:t>
                      </a:r>
                      <a:r>
                        <a:rPr lang="en-IE" dirty="0" smtClean="0"/>
                        <a:t>45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</a:t>
                      </a:r>
                      <a:r>
                        <a:rPr lang="en-IE" baseline="30000" dirty="0" smtClean="0"/>
                        <a:t>st</a:t>
                      </a:r>
                      <a:r>
                        <a:rPr lang="en-IE" dirty="0" smtClean="0"/>
                        <a:t> February @ 17:15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Change of Mind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Nil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</a:t>
                      </a:r>
                      <a:r>
                        <a:rPr lang="en-IE" baseline="30000" dirty="0" smtClean="0"/>
                        <a:t>st</a:t>
                      </a:r>
                      <a:r>
                        <a:rPr lang="en-IE" baseline="0" dirty="0" smtClean="0"/>
                        <a:t> July 2018 @ 17:15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https://www.cao.ie/images/fb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-1"/>
            <a:ext cx="2095500" cy="15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063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Post-Leaving Certificate Course (PLC)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436" y="2286000"/>
            <a:ext cx="3975008" cy="4023360"/>
          </a:xfrm>
        </p:spPr>
        <p:txBody>
          <a:bodyPr>
            <a:normAutofit fontScale="85000" lnSpcReduction="20000"/>
          </a:bodyPr>
          <a:lstStyle/>
          <a:p>
            <a:r>
              <a:rPr lang="en-IE" dirty="0"/>
              <a:t>Level 5 (1 year) or Level 6 (2 year)</a:t>
            </a:r>
          </a:p>
          <a:p>
            <a:endParaRPr lang="en-IE" dirty="0"/>
          </a:p>
          <a:p>
            <a:r>
              <a:rPr lang="en-IE" dirty="0"/>
              <a:t>Not based on points, but on meeting minimum subject requirements (e.g. 5 passes) and interview</a:t>
            </a:r>
          </a:p>
          <a:p>
            <a:endParaRPr lang="en-IE" dirty="0"/>
          </a:p>
          <a:p>
            <a:r>
              <a:rPr lang="en-IE" dirty="0"/>
              <a:t>Can be used as a ‘back door’ to </a:t>
            </a:r>
            <a:r>
              <a:rPr lang="en-IE" dirty="0" smtClean="0"/>
              <a:t>levels 6-8</a:t>
            </a:r>
            <a:endParaRPr lang="en-US" dirty="0"/>
          </a:p>
          <a:p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E" dirty="0"/>
              <a:t>Examples of Level 8 degrees which can be applied to in DCU:</a:t>
            </a:r>
          </a:p>
          <a:p>
            <a:pPr lvl="1"/>
            <a:r>
              <a:rPr lang="en-IE" dirty="0"/>
              <a:t>DC009 Humanities</a:t>
            </a:r>
          </a:p>
          <a:p>
            <a:pPr lvl="1"/>
            <a:r>
              <a:rPr lang="en-IE" dirty="0"/>
              <a:t>DC010 &amp; DC011 Religion and English; Religion and History – post-primary education</a:t>
            </a:r>
          </a:p>
          <a:p>
            <a:pPr lvl="1"/>
            <a:r>
              <a:rPr lang="en-IE" dirty="0"/>
              <a:t>DC111 Business studies</a:t>
            </a:r>
          </a:p>
          <a:p>
            <a:pPr lvl="1"/>
            <a:r>
              <a:rPr lang="en-IE" dirty="0"/>
              <a:t>DC131 Communications</a:t>
            </a:r>
          </a:p>
          <a:p>
            <a:pPr lvl="1"/>
            <a:r>
              <a:rPr lang="en-IE" dirty="0"/>
              <a:t>DC201 Science (Common entry)</a:t>
            </a:r>
          </a:p>
          <a:p>
            <a:pPr lvl="1"/>
            <a:r>
              <a:rPr lang="en-IE" dirty="0"/>
              <a:t>DC240 Marketing, Innovation and Technology</a:t>
            </a:r>
          </a:p>
          <a:p>
            <a:pPr lvl="1"/>
            <a:endParaRPr lang="en-IE" dirty="0"/>
          </a:p>
          <a:p>
            <a:r>
              <a:rPr lang="en-IE" dirty="0"/>
              <a:t>Examples of Level 8 degrees which can be applied to in DIT:</a:t>
            </a:r>
          </a:p>
          <a:p>
            <a:pPr lvl="1"/>
            <a:r>
              <a:rPr lang="en-IE" dirty="0"/>
              <a:t>DT101 Architecture</a:t>
            </a:r>
          </a:p>
          <a:p>
            <a:pPr lvl="1"/>
            <a:r>
              <a:rPr lang="en-IE" dirty="0"/>
              <a:t>DT112 Geographic science</a:t>
            </a:r>
          </a:p>
          <a:p>
            <a:pPr lvl="1"/>
            <a:r>
              <a:rPr lang="en-IE" dirty="0"/>
              <a:t>DT201 Science (Common entry)</a:t>
            </a:r>
          </a:p>
          <a:p>
            <a:pPr lvl="1"/>
            <a:r>
              <a:rPr lang="en-IE" dirty="0"/>
              <a:t>DT228 Computer science</a:t>
            </a:r>
          </a:p>
          <a:p>
            <a:pPr lvl="1"/>
            <a:r>
              <a:rPr lang="en-IE" dirty="0"/>
              <a:t>DT365 Business and Management</a:t>
            </a:r>
          </a:p>
          <a:p>
            <a:endParaRPr lang="en-IE" dirty="0"/>
          </a:p>
        </p:txBody>
      </p:sp>
      <p:pic>
        <p:nvPicPr>
          <p:cNvPr id="12290" name="Picture 2" descr="http://www.plccourses.ie/wp-content/uploads/2016/08/plc-courses-ireland-150x1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902" y="187037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452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Dare – Disability access route To education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dirty="0" smtClean="0">
                <a:solidFill>
                  <a:prstClr val="black"/>
                </a:solidFill>
              </a:rPr>
              <a:t> The </a:t>
            </a:r>
            <a:r>
              <a:rPr lang="en-IE" dirty="0" smtClean="0"/>
              <a:t>third </a:t>
            </a:r>
            <a:r>
              <a:rPr lang="en-IE" dirty="0"/>
              <a:t>level alternative admissions scheme is for school-leavers whose disabilities have had a negative impact on their second level education</a:t>
            </a:r>
            <a:r>
              <a:rPr lang="en-IE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IE" dirty="0"/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Offers </a:t>
            </a:r>
            <a:r>
              <a:rPr lang="en-IE" b="1" u="sng" dirty="0" smtClean="0"/>
              <a:t>REDUCED</a:t>
            </a:r>
            <a:r>
              <a:rPr lang="en-IE" dirty="0" smtClean="0"/>
              <a:t> points </a:t>
            </a:r>
            <a:r>
              <a:rPr lang="en-IE" dirty="0"/>
              <a:t>places to school leavers who as a result of having a </a:t>
            </a:r>
            <a:r>
              <a:rPr lang="en-IE" dirty="0" err="1" smtClean="0"/>
              <a:t>disbility</a:t>
            </a:r>
            <a:r>
              <a:rPr lang="en-IE" dirty="0" smtClean="0"/>
              <a:t> </a:t>
            </a:r>
            <a:r>
              <a:rPr lang="en-IE" dirty="0"/>
              <a:t>have experienced additional educational challenges in second level education</a:t>
            </a:r>
            <a:r>
              <a:rPr lang="en-IE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IE" dirty="0"/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It </a:t>
            </a:r>
            <a:r>
              <a:rPr lang="en-IE" b="1" u="sng" dirty="0" smtClean="0"/>
              <a:t>DOES NOT </a:t>
            </a:r>
            <a:r>
              <a:rPr lang="en-IE" dirty="0" smtClean="0"/>
              <a:t>automatically mean 50 points off the CAO points.</a:t>
            </a:r>
            <a:endParaRPr lang="en-IE" dirty="0"/>
          </a:p>
        </p:txBody>
      </p:sp>
      <p:pic>
        <p:nvPicPr>
          <p:cNvPr id="6" name="Picture 4" descr="http://www.dcu.ie/sites/default/files/students_disability/images/DAREwithtex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855" y="265691"/>
            <a:ext cx="2411145" cy="168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662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Dare – Disability access route To education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Students </a:t>
            </a:r>
            <a:r>
              <a:rPr lang="en-IE" dirty="0"/>
              <a:t>with disability or any health problem are eligible to apply for the DARE </a:t>
            </a:r>
            <a:r>
              <a:rPr lang="en-IE" dirty="0" smtClean="0"/>
              <a:t>scheme.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Autistic </a:t>
            </a:r>
            <a:r>
              <a:rPr lang="en-IE" dirty="0">
                <a:cs typeface="Arial" panose="020B0604020202020204" pitchFamily="34" charset="0"/>
              </a:rPr>
              <a:t>Spectrum Disorders (including Asperger’s </a:t>
            </a:r>
            <a:r>
              <a:rPr lang="en-IE" dirty="0" smtClean="0">
                <a:cs typeface="Arial" panose="020B0604020202020204" pitchFamily="34" charset="0"/>
              </a:rPr>
              <a:t>Syndrome)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ADD </a:t>
            </a:r>
            <a:r>
              <a:rPr lang="en-IE" dirty="0">
                <a:cs typeface="Arial" panose="020B0604020202020204" pitchFamily="34" charset="0"/>
              </a:rPr>
              <a:t>/ </a:t>
            </a:r>
            <a:r>
              <a:rPr lang="en-IE" dirty="0" smtClean="0">
                <a:cs typeface="Arial" panose="020B0604020202020204" pitchFamily="34" charset="0"/>
              </a:rPr>
              <a:t>ADHD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Blind </a:t>
            </a:r>
            <a:r>
              <a:rPr lang="en-IE" dirty="0">
                <a:cs typeface="Arial" panose="020B0604020202020204" pitchFamily="34" charset="0"/>
              </a:rPr>
              <a:t>/ Vision </a:t>
            </a:r>
            <a:r>
              <a:rPr lang="en-IE" dirty="0" smtClean="0">
                <a:cs typeface="Arial" panose="020B0604020202020204" pitchFamily="34" charset="0"/>
              </a:rPr>
              <a:t>Impaired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Deaf </a:t>
            </a:r>
            <a:r>
              <a:rPr lang="en-IE" dirty="0">
                <a:cs typeface="Arial" panose="020B0604020202020204" pitchFamily="34" charset="0"/>
              </a:rPr>
              <a:t>/ Hard of </a:t>
            </a:r>
            <a:r>
              <a:rPr lang="en-IE" dirty="0" smtClean="0">
                <a:cs typeface="Arial" panose="020B0604020202020204" pitchFamily="34" charset="0"/>
              </a:rPr>
              <a:t>Hearing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DCD </a:t>
            </a:r>
            <a:r>
              <a:rPr lang="en-IE" dirty="0">
                <a:cs typeface="Arial" panose="020B0604020202020204" pitchFamily="34" charset="0"/>
              </a:rPr>
              <a:t>– </a:t>
            </a:r>
            <a:r>
              <a:rPr lang="en-IE" dirty="0" smtClean="0">
                <a:cs typeface="Arial" panose="020B0604020202020204" pitchFamily="34" charset="0"/>
              </a:rPr>
              <a:t>Dyspraxia/Dysgraphia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Mental </a:t>
            </a:r>
            <a:r>
              <a:rPr lang="en-IE" dirty="0">
                <a:cs typeface="Arial" panose="020B0604020202020204" pitchFamily="34" charset="0"/>
              </a:rPr>
              <a:t>Health </a:t>
            </a:r>
            <a:r>
              <a:rPr lang="en-IE" dirty="0" smtClean="0">
                <a:cs typeface="Arial" panose="020B0604020202020204" pitchFamily="34" charset="0"/>
              </a:rPr>
              <a:t>Conditions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Neurological </a:t>
            </a:r>
            <a:r>
              <a:rPr lang="en-IE" dirty="0">
                <a:cs typeface="Arial" panose="020B0604020202020204" pitchFamily="34" charset="0"/>
              </a:rPr>
              <a:t>Conditions (incl. Brain Injury &amp; </a:t>
            </a:r>
            <a:r>
              <a:rPr lang="en-IE" dirty="0" smtClean="0">
                <a:cs typeface="Arial" panose="020B0604020202020204" pitchFamily="34" charset="0"/>
              </a:rPr>
              <a:t>Epilepsy)</a:t>
            </a:r>
            <a:endParaRPr lang="en-IE" dirty="0"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Speech </a:t>
            </a:r>
            <a:r>
              <a:rPr lang="en-IE" dirty="0">
                <a:cs typeface="Arial" panose="020B0604020202020204" pitchFamily="34" charset="0"/>
              </a:rPr>
              <a:t>&amp; Language Communication </a:t>
            </a:r>
            <a:r>
              <a:rPr lang="en-IE" dirty="0" smtClean="0">
                <a:cs typeface="Arial" panose="020B0604020202020204" pitchFamily="34" charset="0"/>
              </a:rPr>
              <a:t>Disorder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Significant </a:t>
            </a:r>
            <a:r>
              <a:rPr lang="en-IE" dirty="0">
                <a:cs typeface="Arial" panose="020B0604020202020204" pitchFamily="34" charset="0"/>
              </a:rPr>
              <a:t>Ongoing </a:t>
            </a:r>
            <a:r>
              <a:rPr lang="en-IE" dirty="0" smtClean="0">
                <a:cs typeface="Arial" panose="020B0604020202020204" pitchFamily="34" charset="0"/>
              </a:rPr>
              <a:t>Illness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Physical Disability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Specific </a:t>
            </a:r>
            <a:r>
              <a:rPr lang="en-IE" dirty="0">
                <a:cs typeface="Arial" panose="020B0604020202020204" pitchFamily="34" charset="0"/>
              </a:rPr>
              <a:t>Learning Difficulty (Dyslexia &amp; Dyscalculia</a:t>
            </a:r>
            <a:r>
              <a:rPr lang="en-IE" dirty="0" smtClean="0">
                <a:cs typeface="Arial" panose="020B0604020202020204" pitchFamily="34" charset="0"/>
              </a:rPr>
              <a:t>)</a:t>
            </a:r>
            <a:endParaRPr lang="en-IE" dirty="0">
              <a:cs typeface="Arial" panose="020B0604020202020204" pitchFamily="34" charset="0"/>
            </a:endParaRPr>
          </a:p>
        </p:txBody>
      </p:sp>
      <p:pic>
        <p:nvPicPr>
          <p:cNvPr id="6" name="Picture 4" descr="http://www.dcu.ie/sites/default/files/students_disability/images/DAREwithtex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855" y="265691"/>
            <a:ext cx="2411145" cy="168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054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Dare – Disability access route To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Step 1: </a:t>
            </a:r>
            <a:r>
              <a:rPr lang="en-IE" dirty="0"/>
              <a:t>Tick the box on the CAO </a:t>
            </a:r>
            <a:r>
              <a:rPr lang="en-IE" dirty="0" smtClean="0"/>
              <a:t>form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Step 2: Complete </a:t>
            </a:r>
            <a:r>
              <a:rPr lang="en-IE" dirty="0"/>
              <a:t>the supplementary information form (</a:t>
            </a:r>
            <a:r>
              <a:rPr lang="en-IE" dirty="0" smtClean="0"/>
              <a:t>SIF)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Decisions </a:t>
            </a:r>
            <a:r>
              <a:rPr lang="en-IE" dirty="0"/>
              <a:t>regarding eligibility will be made by Higher Education Institutions in </a:t>
            </a:r>
            <a:r>
              <a:rPr lang="en-IE" dirty="0" smtClean="0"/>
              <a:t>June.</a:t>
            </a:r>
            <a:endParaRPr lang="en-IE" dirty="0"/>
          </a:p>
        </p:txBody>
      </p:sp>
      <p:pic>
        <p:nvPicPr>
          <p:cNvPr id="5" name="Picture 4" descr="http://www.dcu.ie/sites/default/files/students_disability/images/DAREwithtex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855" y="265691"/>
            <a:ext cx="2411145" cy="168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631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Dare – Disability access route To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Section 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Completed </a:t>
            </a:r>
            <a:r>
              <a:rPr lang="en-IE" dirty="0"/>
              <a:t>by the applicant outlining the impact of his disability on his education. </a:t>
            </a:r>
            <a:r>
              <a:rPr lang="en-IE" dirty="0" smtClean="0"/>
              <a:t>(Deadline: 1</a:t>
            </a:r>
            <a:r>
              <a:rPr lang="en-IE" baseline="30000" dirty="0" smtClean="0"/>
              <a:t>st</a:t>
            </a:r>
            <a:r>
              <a:rPr lang="en-IE" dirty="0" smtClean="0"/>
              <a:t> March)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Section B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Completed by </a:t>
            </a:r>
            <a:r>
              <a:rPr lang="en-IE" dirty="0"/>
              <a:t>a member of the academic staff, providing an academic reference and information on his education experience. </a:t>
            </a:r>
            <a:r>
              <a:rPr lang="en-IE" dirty="0" smtClean="0"/>
              <a:t>(Deadline: 1</a:t>
            </a:r>
            <a:r>
              <a:rPr lang="en-IE" baseline="30000" dirty="0" smtClean="0"/>
              <a:t>st</a:t>
            </a:r>
            <a:r>
              <a:rPr lang="en-IE" dirty="0" smtClean="0"/>
              <a:t> April)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Section 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Completed by a relevant specialist, consultant or psychologist, providing verification </a:t>
            </a:r>
            <a:r>
              <a:rPr lang="en-IE" dirty="0"/>
              <a:t>of the </a:t>
            </a:r>
            <a:r>
              <a:rPr lang="en-IE" dirty="0" smtClean="0"/>
              <a:t>condition. (Deadline: 1</a:t>
            </a:r>
            <a:r>
              <a:rPr lang="en-IE" baseline="30000" dirty="0" smtClean="0"/>
              <a:t>st</a:t>
            </a:r>
            <a:r>
              <a:rPr lang="en-IE" dirty="0" smtClean="0"/>
              <a:t> April)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IE" dirty="0"/>
          </a:p>
          <a:p>
            <a:pPr marL="128016" lvl="1" indent="0" algn="ctr">
              <a:buNone/>
            </a:pPr>
            <a:r>
              <a:rPr lang="en-IE" sz="2000" u="sng" dirty="0" smtClean="0">
                <a:solidFill>
                  <a:schemeClr val="accent2">
                    <a:lumMod val="75000"/>
                  </a:schemeClr>
                </a:solidFill>
              </a:rPr>
              <a:t>www.accesscollege.ie</a:t>
            </a:r>
          </a:p>
          <a:p>
            <a:pPr marL="128016" lvl="1" indent="0" algn="ctr">
              <a:buNone/>
            </a:pPr>
            <a:r>
              <a:rPr lang="en-IE" sz="2000" u="sng" dirty="0" smtClean="0">
                <a:solidFill>
                  <a:schemeClr val="accent2">
                    <a:lumMod val="75000"/>
                  </a:schemeClr>
                </a:solidFill>
              </a:rPr>
              <a:t>www.cao.ie</a:t>
            </a:r>
          </a:p>
        </p:txBody>
      </p:sp>
      <p:pic>
        <p:nvPicPr>
          <p:cNvPr id="2052" name="Picture 4" descr="http://www.dcu.ie/sites/default/files/students_disability/images/DAREwithtex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855" y="265691"/>
            <a:ext cx="2411145" cy="168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205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Hear – higher education access route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cs typeface="Arial" panose="020B0604020202020204" pitchFamily="34" charset="0"/>
              </a:rPr>
              <a:t> An </a:t>
            </a:r>
            <a:r>
              <a:rPr lang="en-GB" dirty="0">
                <a:cs typeface="Arial" panose="020B0604020202020204" pitchFamily="34" charset="0"/>
              </a:rPr>
              <a:t>admissions route for school leavers who for social, financial or cultural reasons are under-represented at third level education.</a:t>
            </a:r>
          </a:p>
          <a:p>
            <a:endParaRPr lang="en-I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>
                <a:cs typeface="Arial" panose="020B0604020202020204" pitchFamily="34" charset="0"/>
              </a:rPr>
              <a:t> It </a:t>
            </a:r>
            <a:r>
              <a:rPr lang="en-IE" dirty="0">
                <a:cs typeface="Arial" panose="020B0604020202020204" pitchFamily="34" charset="0"/>
              </a:rPr>
              <a:t>was set up to ensure that all Leaving </a:t>
            </a:r>
            <a:r>
              <a:rPr lang="en-IE" dirty="0" smtClean="0">
                <a:cs typeface="Arial" panose="020B0604020202020204" pitchFamily="34" charset="0"/>
              </a:rPr>
              <a:t>Certificate </a:t>
            </a:r>
            <a:r>
              <a:rPr lang="en-IE" dirty="0">
                <a:cs typeface="Arial" panose="020B0604020202020204" pitchFamily="34" charset="0"/>
              </a:rPr>
              <a:t>students have a fair and equal opportunity to progress to third level education</a:t>
            </a:r>
            <a:r>
              <a:rPr lang="en-IE" dirty="0" smtClean="0">
                <a:cs typeface="Arial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Step 1: Tick </a:t>
            </a:r>
            <a:r>
              <a:rPr lang="en-IE" dirty="0"/>
              <a:t>the box on the CAO </a:t>
            </a:r>
            <a:r>
              <a:rPr lang="en-IE" dirty="0" smtClean="0"/>
              <a:t>form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Step 2: Complete </a:t>
            </a:r>
            <a:r>
              <a:rPr lang="en-IE" dirty="0"/>
              <a:t>the HEAR form and submit all relevant supporting </a:t>
            </a:r>
            <a:r>
              <a:rPr lang="en-IE" dirty="0" smtClean="0"/>
              <a:t>information (e.g. P60)</a:t>
            </a:r>
          </a:p>
          <a:p>
            <a:pPr marL="128016" lvl="1" indent="0" algn="ctr">
              <a:buNone/>
            </a:pPr>
            <a:r>
              <a:rPr lang="en-IE" sz="2000" u="sng" dirty="0">
                <a:solidFill>
                  <a:schemeClr val="accent2">
                    <a:lumMod val="75000"/>
                  </a:schemeClr>
                </a:solidFill>
              </a:rPr>
              <a:t>www.accesscollege.ie</a:t>
            </a:r>
          </a:p>
          <a:p>
            <a:pPr marL="128016" lvl="1" indent="0" algn="ctr">
              <a:buNone/>
            </a:pPr>
            <a:r>
              <a:rPr lang="en-IE" sz="2000" u="sng" dirty="0">
                <a:solidFill>
                  <a:schemeClr val="accent2">
                    <a:lumMod val="75000"/>
                  </a:schemeClr>
                </a:solidFill>
              </a:rPr>
              <a:t>www.cao.ie</a:t>
            </a:r>
          </a:p>
          <a:p>
            <a:pPr>
              <a:buFont typeface="Arial" panose="020B0604020202020204" pitchFamily="34" charset="0"/>
              <a:buChar char="•"/>
            </a:pPr>
            <a:endParaRPr lang="en-IE" dirty="0">
              <a:cs typeface="Arial" panose="020B0604020202020204" pitchFamily="34" charset="0"/>
            </a:endParaRPr>
          </a:p>
          <a:p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6054436" y="5626894"/>
            <a:ext cx="3851564" cy="1231106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latin typeface="Utsaah" panose="020B0604020202020204" pitchFamily="34" charset="0"/>
                <a:cs typeface="Utsaah" panose="020B0604020202020204" pitchFamily="34" charset="0"/>
              </a:rPr>
              <a:t>“99</a:t>
            </a:r>
            <a:r>
              <a:rPr lang="en-IE" sz="2800" b="1" dirty="0">
                <a:latin typeface="Utsaah" panose="020B0604020202020204" pitchFamily="34" charset="0"/>
                <a:cs typeface="Utsaah" panose="020B0604020202020204" pitchFamily="34" charset="0"/>
              </a:rPr>
              <a:t>% </a:t>
            </a:r>
            <a:r>
              <a:rPr lang="en-IE" b="1" dirty="0">
                <a:latin typeface="Utsaah" panose="020B0604020202020204" pitchFamily="34" charset="0"/>
                <a:cs typeface="Utsaah" panose="020B0604020202020204" pitchFamily="34" charset="0"/>
              </a:rPr>
              <a:t>of Students in </a:t>
            </a:r>
            <a:r>
              <a:rPr lang="en-IE" sz="2400" b="1" dirty="0">
                <a:latin typeface="Utsaah" panose="020B0604020202020204" pitchFamily="34" charset="0"/>
                <a:cs typeface="Utsaah" panose="020B0604020202020204" pitchFamily="34" charset="0"/>
              </a:rPr>
              <a:t>Dublin</a:t>
            </a:r>
            <a:r>
              <a:rPr lang="en-IE" b="1" dirty="0"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IE" sz="2800" b="1" dirty="0">
                <a:latin typeface="Utsaah" panose="020B0604020202020204" pitchFamily="34" charset="0"/>
                <a:cs typeface="Utsaah" panose="020B0604020202020204" pitchFamily="34" charset="0"/>
              </a:rPr>
              <a:t>6 </a:t>
            </a:r>
          </a:p>
          <a:p>
            <a:r>
              <a:rPr lang="en-IE" b="1" dirty="0">
                <a:latin typeface="Utsaah" panose="020B0604020202020204" pitchFamily="34" charset="0"/>
                <a:cs typeface="Utsaah" panose="020B0604020202020204" pitchFamily="34" charset="0"/>
              </a:rPr>
              <a:t>go to </a:t>
            </a:r>
            <a:r>
              <a:rPr lang="en-IE" b="1" dirty="0" smtClean="0">
                <a:latin typeface="Utsaah" panose="020B0604020202020204" pitchFamily="34" charset="0"/>
                <a:cs typeface="Utsaah" panose="020B0604020202020204" pitchFamily="34" charset="0"/>
              </a:rPr>
              <a:t>College, </a:t>
            </a:r>
            <a:r>
              <a:rPr lang="en-IE" b="1" dirty="0">
                <a:latin typeface="Utsaah" panose="020B0604020202020204" pitchFamily="34" charset="0"/>
                <a:cs typeface="Utsaah" panose="020B0604020202020204" pitchFamily="34" charset="0"/>
              </a:rPr>
              <a:t>compared to </a:t>
            </a:r>
          </a:p>
          <a:p>
            <a:r>
              <a:rPr lang="en-IE" sz="2800" b="1" dirty="0">
                <a:latin typeface="Utsaah" panose="020B0604020202020204" pitchFamily="34" charset="0"/>
                <a:cs typeface="Utsaah" panose="020B0604020202020204" pitchFamily="34" charset="0"/>
              </a:rPr>
              <a:t>15% </a:t>
            </a:r>
            <a:r>
              <a:rPr lang="en-IE" b="1" dirty="0">
                <a:latin typeface="Utsaah" panose="020B0604020202020204" pitchFamily="34" charset="0"/>
                <a:cs typeface="Utsaah" panose="020B0604020202020204" pitchFamily="34" charset="0"/>
              </a:rPr>
              <a:t>in </a:t>
            </a:r>
            <a:r>
              <a:rPr lang="en-IE" sz="2400" b="1" dirty="0">
                <a:latin typeface="Utsaah" panose="020B0604020202020204" pitchFamily="34" charset="0"/>
                <a:cs typeface="Utsaah" panose="020B0604020202020204" pitchFamily="34" charset="0"/>
              </a:rPr>
              <a:t>Dublin </a:t>
            </a:r>
            <a:r>
              <a:rPr lang="en-IE" sz="2400" b="1" dirty="0" smtClean="0">
                <a:latin typeface="Utsaah" panose="020B0604020202020204" pitchFamily="34" charset="0"/>
                <a:cs typeface="Utsaah" panose="020B0604020202020204" pitchFamily="34" charset="0"/>
              </a:rPr>
              <a:t>17”</a:t>
            </a:r>
            <a:endParaRPr lang="en-IE" sz="2400" b="1" dirty="0"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028" name="Picture 4" descr="https://www.ucc.ie/en/media/support/uccplus/mainwebsitebannershotswide/HE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630" y="0"/>
            <a:ext cx="3945370" cy="105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753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Hear – higher education access route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2103" y="2194560"/>
            <a:ext cx="7897560" cy="4023360"/>
          </a:xfrm>
        </p:spPr>
        <p:txBody>
          <a:bodyPr>
            <a:normAutofit fontScale="5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IE" sz="2900" dirty="0" smtClean="0"/>
              <a:t> Benefits: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sz="2900" b="1" dirty="0" smtClean="0">
                <a:cs typeface="Arial" panose="020B0604020202020204" pitchFamily="34" charset="0"/>
              </a:rPr>
              <a:t>Reduced CAO points </a:t>
            </a:r>
            <a:r>
              <a:rPr lang="en-IE" sz="2900" b="1" dirty="0">
                <a:cs typeface="Arial" panose="020B0604020202020204" pitchFamily="34" charset="0"/>
              </a:rPr>
              <a:t>offers </a:t>
            </a:r>
            <a:r>
              <a:rPr lang="en-IE" sz="2900" dirty="0">
                <a:cs typeface="Arial" panose="020B0604020202020204" pitchFamily="34" charset="0"/>
              </a:rPr>
              <a:t>in the participating colleges provided you meet the minimum entry </a:t>
            </a:r>
            <a:r>
              <a:rPr lang="en-IE" sz="2900" dirty="0" smtClean="0">
                <a:cs typeface="Arial" panose="020B0604020202020204" pitchFamily="34" charset="0"/>
              </a:rPr>
              <a:t>requirements.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sz="2900" b="1" dirty="0" smtClean="0">
                <a:cs typeface="Arial" panose="020B0604020202020204" pitchFamily="34" charset="0"/>
              </a:rPr>
              <a:t>Post-entry </a:t>
            </a:r>
            <a:r>
              <a:rPr lang="en-IE" sz="2900" b="1" dirty="0">
                <a:cs typeface="Arial" panose="020B0604020202020204" pitchFamily="34" charset="0"/>
              </a:rPr>
              <a:t>supports </a:t>
            </a:r>
            <a:r>
              <a:rPr lang="en-IE" sz="2900" dirty="0">
                <a:cs typeface="Arial" panose="020B0604020202020204" pitchFamily="34" charset="0"/>
              </a:rPr>
              <a:t>such as financial, academic, social and personal.</a:t>
            </a:r>
          </a:p>
          <a:p>
            <a:pPr lvl="0"/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I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E" sz="4400" dirty="0">
                <a:latin typeface="Tw Cen MT Condensed" panose="020B0606020104020203" pitchFamily="34" charset="0"/>
                <a:cs typeface="Utsaah" panose="020B0604020202020204" pitchFamily="34" charset="0"/>
              </a:rPr>
              <a:t>You must meet the </a:t>
            </a:r>
            <a:r>
              <a:rPr lang="en-IE" sz="4400" b="1" dirty="0">
                <a:latin typeface="Tw Cen MT Condensed" panose="020B0606020104020203" pitchFamily="34" charset="0"/>
                <a:cs typeface="Utsaah" panose="020B0604020202020204" pitchFamily="34" charset="0"/>
              </a:rPr>
              <a:t>HEAR income limit </a:t>
            </a:r>
          </a:p>
          <a:p>
            <a:pPr algn="ctr"/>
            <a:r>
              <a:rPr lang="en-IE" sz="4400" b="1" dirty="0">
                <a:latin typeface="Tw Cen MT Condensed" panose="020B0606020104020203" pitchFamily="34" charset="0"/>
                <a:cs typeface="Utsaah" panose="020B0604020202020204" pitchFamily="34" charset="0"/>
              </a:rPr>
              <a:t>plus </a:t>
            </a:r>
            <a:r>
              <a:rPr lang="en-IE" sz="4400" dirty="0">
                <a:latin typeface="Tw Cen MT Condensed" panose="020B0606020104020203" pitchFamily="34" charset="0"/>
                <a:cs typeface="Utsaah" panose="020B0604020202020204" pitchFamily="34" charset="0"/>
              </a:rPr>
              <a:t>the</a:t>
            </a:r>
            <a:r>
              <a:rPr lang="en-IE" sz="4400" b="1" dirty="0">
                <a:latin typeface="Tw Cen MT Condensed" panose="020B0606020104020203" pitchFamily="34" charset="0"/>
                <a:cs typeface="Utsaah" panose="020B0604020202020204" pitchFamily="34" charset="0"/>
              </a:rPr>
              <a:t> right combination </a:t>
            </a:r>
            <a:r>
              <a:rPr lang="en-IE" sz="4400" dirty="0">
                <a:latin typeface="Tw Cen MT Condensed" panose="020B0606020104020203" pitchFamily="34" charset="0"/>
                <a:cs typeface="Utsaah" panose="020B0604020202020204" pitchFamily="34" charset="0"/>
              </a:rPr>
              <a:t>of</a:t>
            </a:r>
            <a:r>
              <a:rPr lang="en-IE" sz="4400" b="1" dirty="0">
                <a:latin typeface="Tw Cen MT Condensed" panose="020B0606020104020203" pitchFamily="34" charset="0"/>
                <a:cs typeface="Utsaah" panose="020B0604020202020204" pitchFamily="34" charset="0"/>
              </a:rPr>
              <a:t> 2 </a:t>
            </a:r>
            <a:r>
              <a:rPr lang="en-IE" sz="4400" dirty="0">
                <a:latin typeface="Tw Cen MT Condensed" panose="020B0606020104020203" pitchFamily="34" charset="0"/>
                <a:cs typeface="Utsaah" panose="020B0604020202020204" pitchFamily="34" charset="0"/>
              </a:rPr>
              <a:t>other</a:t>
            </a:r>
            <a:r>
              <a:rPr lang="en-IE" sz="4400" b="1" dirty="0">
                <a:latin typeface="Tw Cen MT Condensed" panose="020B0606020104020203" pitchFamily="34" charset="0"/>
                <a:cs typeface="Utsaah" panose="020B0604020202020204" pitchFamily="34" charset="0"/>
              </a:rPr>
              <a:t> indicators to be eligible</a:t>
            </a:r>
          </a:p>
          <a:p>
            <a:pPr lvl="0"/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023725"/>
              </p:ext>
            </p:extLst>
          </p:nvPr>
        </p:nvGraphicFramePr>
        <p:xfrm>
          <a:off x="568036" y="3199145"/>
          <a:ext cx="8728364" cy="203279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46375"/>
                <a:gridCol w="8181989"/>
              </a:tblGrid>
              <a:tr h="287580">
                <a:tc>
                  <a:txBody>
                    <a:bodyPr/>
                    <a:lstStyle/>
                    <a:p>
                      <a:r>
                        <a:rPr lang="en-IE" sz="14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1.</a:t>
                      </a:r>
                      <a:endParaRPr lang="en-IE" sz="1400" b="0" dirty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Was your household income on</a:t>
                      </a:r>
                      <a:r>
                        <a:rPr lang="en-IE" sz="1400" b="1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 or below €45,790 in </a:t>
                      </a:r>
                      <a:r>
                        <a:rPr lang="en-IE" sz="1400" b="1" u="sng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2016</a:t>
                      </a:r>
                      <a:r>
                        <a:rPr lang="en-IE" sz="1400" b="1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cs typeface="Arial" panose="020B0604020202020204" pitchFamily="34" charset="0"/>
                        </a:rPr>
                        <a:t>?</a:t>
                      </a:r>
                      <a:endParaRPr lang="en-IE" sz="1400" b="1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87580">
                <a:tc>
                  <a:txBody>
                    <a:bodyPr/>
                    <a:lstStyle/>
                    <a:p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2.</a:t>
                      </a:r>
                      <a:endParaRPr lang="en-IE" sz="14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Do</a:t>
                      </a:r>
                      <a:r>
                        <a:rPr lang="en-IE" sz="1400" b="0" baseline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you or your family have a Medical Card/GP Visit Card?</a:t>
                      </a:r>
                      <a:endParaRPr lang="en-IE" sz="1400" b="0" dirty="0" smtClean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</a:tr>
              <a:tr h="508795">
                <a:tc>
                  <a:txBody>
                    <a:bodyPr/>
                    <a:lstStyle/>
                    <a:p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3.</a:t>
                      </a:r>
                      <a:endParaRPr lang="en-IE" sz="14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Did your parents/guardians receive a means-tested</a:t>
                      </a:r>
                      <a:r>
                        <a:rPr lang="en-IE" sz="1400" b="0" baseline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social welfare payment for at least 26 weeks in 2016?</a:t>
                      </a:r>
                      <a:endParaRPr lang="en-IE" sz="1400" b="0" dirty="0" smtClean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7580">
                <a:tc>
                  <a:txBody>
                    <a:bodyPr/>
                    <a:lstStyle/>
                    <a:p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4.</a:t>
                      </a:r>
                      <a:endParaRPr lang="en-IE" sz="14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Are your parents’</a:t>
                      </a:r>
                      <a:r>
                        <a:rPr lang="en-IE" sz="1400" b="0" baseline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or guardians’ employment status under-represented in Higher Education? </a:t>
                      </a:r>
                      <a:endParaRPr lang="en-IE" sz="1400" b="0" dirty="0" smtClean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</a:tr>
              <a:tr h="287580">
                <a:tc>
                  <a:txBody>
                    <a:bodyPr/>
                    <a:lstStyle/>
                    <a:p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5.</a:t>
                      </a:r>
                      <a:endParaRPr lang="en-IE" sz="14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Have you attended a DEIS second level school for five years?</a:t>
                      </a:r>
                    </a:p>
                  </a:txBody>
                  <a:tcPr/>
                </a:tc>
              </a:tr>
              <a:tr h="287580">
                <a:tc>
                  <a:txBody>
                    <a:bodyPr/>
                    <a:lstStyle/>
                    <a:p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6.</a:t>
                      </a:r>
                      <a:endParaRPr lang="en-IE" sz="1400" b="0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DC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Do you live in an area of concentrated disadvantage?</a:t>
                      </a:r>
                    </a:p>
                  </a:txBody>
                  <a:tcPr>
                    <a:solidFill>
                      <a:srgbClr val="FFDC6D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https://www.ucc.ie/en/media/support/uccplus/mainwebsitebannershotswide/HE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630" y="3880"/>
            <a:ext cx="3945370" cy="105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60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>
                <a:solidFill>
                  <a:schemeClr val="tx1"/>
                </a:solidFill>
                <a:cs typeface="Utsaah" panose="020B0604020202020204" pitchFamily="34" charset="0"/>
              </a:rPr>
              <a:t>SUSI: Key Eligibility Criteria 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IE" b="1" dirty="0"/>
              <a:t>Nationality:</a:t>
            </a:r>
            <a:r>
              <a:rPr lang="en-IE" dirty="0"/>
              <a:t> Irish, EU, Swiss nationals or have specific leave to remain in the State.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b="1" dirty="0"/>
              <a:t>Residency:</a:t>
            </a:r>
            <a:r>
              <a:rPr lang="en-IE" dirty="0"/>
              <a:t>   3 of last 5 years in Ireland, EU or  Switzerland.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b="1" dirty="0"/>
              <a:t>Progression</a:t>
            </a:r>
            <a:r>
              <a:rPr lang="en-IE" dirty="0"/>
              <a:t> in education – NFQ levels 5-10.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b="1" dirty="0"/>
              <a:t>Approved College/Course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IE" b="1" dirty="0"/>
              <a:t>‘Reckonable’ Income </a:t>
            </a:r>
            <a:r>
              <a:rPr lang="en-IE" dirty="0"/>
              <a:t>(Class - Dependent/Independent)</a:t>
            </a:r>
            <a:r>
              <a:rPr lang="en-IE" b="1" dirty="0"/>
              <a:t>                                          		</a:t>
            </a:r>
            <a:r>
              <a:rPr lang="en-IE" dirty="0"/>
              <a:t>less than €54,240/ €59,595/ €64,700 </a:t>
            </a:r>
          </a:p>
          <a:p>
            <a:pPr>
              <a:lnSpc>
                <a:spcPct val="150000"/>
              </a:lnSpc>
              <a:defRPr/>
            </a:pPr>
            <a:r>
              <a:rPr lang="en-IE" dirty="0"/>
              <a:t>		less than €39,875/ €43,810/ €47,575</a:t>
            </a:r>
          </a:p>
          <a:p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453" y="296693"/>
            <a:ext cx="2282478" cy="137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832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New CAO Points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844143"/>
              </p:ext>
            </p:extLst>
          </p:nvPr>
        </p:nvGraphicFramePr>
        <p:xfrm>
          <a:off x="832104" y="1593274"/>
          <a:ext cx="8229600" cy="4059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8461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Higher Level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Ordinary Level</a:t>
                      </a:r>
                      <a:endParaRPr lang="en-IE" dirty="0"/>
                    </a:p>
                  </a:txBody>
                  <a:tcPr/>
                </a:tc>
              </a:tr>
              <a:tr h="378461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H1  100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90 – 100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O1  56</a:t>
                      </a:r>
                      <a:endParaRPr lang="en-IE" dirty="0"/>
                    </a:p>
                  </a:txBody>
                  <a:tcPr/>
                </a:tc>
              </a:tr>
              <a:tr h="378461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H2  88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80 – 89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O2  46</a:t>
                      </a:r>
                      <a:endParaRPr lang="en-IE" dirty="0"/>
                    </a:p>
                  </a:txBody>
                  <a:tcPr/>
                </a:tc>
              </a:tr>
              <a:tr h="378461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H3</a:t>
                      </a:r>
                      <a:r>
                        <a:rPr lang="en-IE" baseline="0" dirty="0" smtClean="0"/>
                        <a:t>  77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/>
                        <a:t>70 – 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O3  37</a:t>
                      </a:r>
                      <a:endParaRPr lang="en-IE" dirty="0"/>
                    </a:p>
                  </a:txBody>
                  <a:tcPr/>
                </a:tc>
              </a:tr>
              <a:tr h="378461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H4  66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60 – 69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O4  28</a:t>
                      </a:r>
                      <a:endParaRPr lang="en-IE" dirty="0"/>
                    </a:p>
                  </a:txBody>
                  <a:tcPr/>
                </a:tc>
              </a:tr>
              <a:tr h="378461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H5  56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50 – 59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O5  20</a:t>
                      </a:r>
                      <a:endParaRPr lang="en-IE" dirty="0"/>
                    </a:p>
                  </a:txBody>
                  <a:tcPr/>
                </a:tc>
              </a:tr>
              <a:tr h="378461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H6  46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40 – 49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O6  12</a:t>
                      </a:r>
                      <a:endParaRPr lang="en-IE" dirty="0"/>
                    </a:p>
                  </a:txBody>
                  <a:tcPr/>
                </a:tc>
              </a:tr>
              <a:tr h="378461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H7  32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30 – 39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O7  0</a:t>
                      </a:r>
                      <a:endParaRPr lang="en-IE" dirty="0"/>
                    </a:p>
                  </a:txBody>
                  <a:tcPr/>
                </a:tc>
              </a:tr>
              <a:tr h="378461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H8  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0 – 29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O8 0</a:t>
                      </a:r>
                      <a:endParaRPr lang="en-IE" dirty="0"/>
                    </a:p>
                  </a:txBody>
                  <a:tcPr/>
                </a:tc>
              </a:tr>
              <a:tr h="653234">
                <a:tc gridSpan="3"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25 bonus points will continue to be awarded for Higher Level Mathematics for H6 and above.</a:t>
                      </a:r>
                      <a:endParaRPr lang="en-I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476662" y="5555675"/>
            <a:ext cx="495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IE" sz="2000" dirty="0" smtClean="0"/>
              <a:t>LCVP Points</a:t>
            </a:r>
            <a:endParaRPr lang="en-IE" sz="2000" dirty="0"/>
          </a:p>
          <a:p>
            <a:pPr lvl="1">
              <a:lnSpc>
                <a:spcPct val="90000"/>
              </a:lnSpc>
            </a:pPr>
            <a:r>
              <a:rPr lang="en-IE" sz="2000" dirty="0"/>
              <a:t>Distinction: 80 – 100% – 66 points</a:t>
            </a:r>
          </a:p>
          <a:p>
            <a:pPr lvl="1">
              <a:lnSpc>
                <a:spcPct val="90000"/>
              </a:lnSpc>
            </a:pPr>
            <a:r>
              <a:rPr lang="en-IE" sz="2000" dirty="0"/>
              <a:t>Merit: 65 – 79% – 46 points</a:t>
            </a:r>
          </a:p>
          <a:p>
            <a:pPr lvl="1">
              <a:lnSpc>
                <a:spcPct val="90000"/>
              </a:lnSpc>
            </a:pPr>
            <a:r>
              <a:rPr lang="en-IE" sz="2000" dirty="0"/>
              <a:t>Pass: 50 -64% – 28 points</a:t>
            </a:r>
            <a:endParaRPr lang="en-US" sz="2000" dirty="0"/>
          </a:p>
        </p:txBody>
      </p:sp>
      <p:pic>
        <p:nvPicPr>
          <p:cNvPr id="6146" name="Picture 2" descr="https://www.cao.ie/images/fb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-1"/>
            <a:ext cx="2095500" cy="15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43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595" y="1600201"/>
            <a:ext cx="8915400" cy="4525963"/>
          </a:xfrm>
        </p:spPr>
        <p:txBody>
          <a:bodyPr>
            <a:normAutofit/>
          </a:bodyPr>
          <a:lstStyle/>
          <a:p>
            <a:endParaRPr lang="en-US" sz="3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2600" dirty="0" smtClean="0">
              <a:latin typeface="Myriad Pro" pitchFamily="34" charset="0"/>
            </a:endParaRPr>
          </a:p>
          <a:p>
            <a:pPr>
              <a:buClr>
                <a:srgbClr val="0070C0"/>
              </a:buClr>
              <a:buNone/>
            </a:pPr>
            <a:endParaRPr lang="en-US" sz="2600" dirty="0">
              <a:latin typeface="Myriad Pro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7595" y="317838"/>
            <a:ext cx="6265994" cy="1015663"/>
          </a:xfrm>
          <a:custGeom>
            <a:avLst/>
            <a:gdLst>
              <a:gd name="connsiteX0" fmla="*/ 0 w 6858000"/>
              <a:gd name="connsiteY0" fmla="*/ 0 h 1754326"/>
              <a:gd name="connsiteX1" fmla="*/ 6858000 w 6858000"/>
              <a:gd name="connsiteY1" fmla="*/ 0 h 1754326"/>
              <a:gd name="connsiteX2" fmla="*/ 6858000 w 6858000"/>
              <a:gd name="connsiteY2" fmla="*/ 1754326 h 1754326"/>
              <a:gd name="connsiteX3" fmla="*/ 0 w 6858000"/>
              <a:gd name="connsiteY3" fmla="*/ 1754326 h 1754326"/>
              <a:gd name="connsiteX4" fmla="*/ 0 w 6858000"/>
              <a:gd name="connsiteY4" fmla="*/ 0 h 1754326"/>
              <a:gd name="connsiteX0" fmla="*/ 0 w 6858000"/>
              <a:gd name="connsiteY0" fmla="*/ 0 h 2490926"/>
              <a:gd name="connsiteX1" fmla="*/ 6858000 w 6858000"/>
              <a:gd name="connsiteY1" fmla="*/ 0 h 2490926"/>
              <a:gd name="connsiteX2" fmla="*/ 6858000 w 6858000"/>
              <a:gd name="connsiteY2" fmla="*/ 1754326 h 2490926"/>
              <a:gd name="connsiteX3" fmla="*/ 25400 w 6858000"/>
              <a:gd name="connsiteY3" fmla="*/ 2490926 h 2490926"/>
              <a:gd name="connsiteX4" fmla="*/ 0 w 6858000"/>
              <a:gd name="connsiteY4" fmla="*/ 0 h 24909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58000 w 6858000"/>
              <a:gd name="connsiteY2" fmla="*/ 1754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  <a:gd name="connsiteX0" fmla="*/ 0 w 6858000"/>
              <a:gd name="connsiteY0" fmla="*/ 0 h 2046426"/>
              <a:gd name="connsiteX1" fmla="*/ 6858000 w 6858000"/>
              <a:gd name="connsiteY1" fmla="*/ 0 h 2046426"/>
              <a:gd name="connsiteX2" fmla="*/ 6832600 w 6858000"/>
              <a:gd name="connsiteY2" fmla="*/ 1500326 h 2046426"/>
              <a:gd name="connsiteX3" fmla="*/ 12700 w 6858000"/>
              <a:gd name="connsiteY3" fmla="*/ 2046426 h 2046426"/>
              <a:gd name="connsiteX4" fmla="*/ 0 w 6858000"/>
              <a:gd name="connsiteY4" fmla="*/ 0 h 20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2046426">
                <a:moveTo>
                  <a:pt x="0" y="0"/>
                </a:moveTo>
                <a:lnTo>
                  <a:pt x="6858000" y="0"/>
                </a:lnTo>
                <a:lnTo>
                  <a:pt x="6832600" y="1500326"/>
                </a:lnTo>
                <a:lnTo>
                  <a:pt x="12700" y="2046426"/>
                </a:lnTo>
                <a:cubicBezTo>
                  <a:pt x="8467" y="1364284"/>
                  <a:pt x="4233" y="682142"/>
                  <a:pt x="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6000" b="1" dirty="0">
                <a:solidFill>
                  <a:schemeClr val="bg1"/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Further Information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63" y="2394248"/>
            <a:ext cx="5010843" cy="3832422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38100"/>
          </a:effectLst>
        </p:spPr>
      </p:pic>
      <p:sp>
        <p:nvSpPr>
          <p:cNvPr id="2" name="TextBox 1"/>
          <p:cNvSpPr txBox="1"/>
          <p:nvPr/>
        </p:nvSpPr>
        <p:spPr>
          <a:xfrm>
            <a:off x="5745397" y="967156"/>
            <a:ext cx="39804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www.cao.ie</a:t>
            </a:r>
          </a:p>
          <a:p>
            <a:endParaRPr lang="en-IE" sz="2800" dirty="0" smtClean="0"/>
          </a:p>
          <a:p>
            <a:r>
              <a:rPr lang="en-IE" sz="2800" dirty="0" smtClean="0"/>
              <a:t>www.studentfinance.ie</a:t>
            </a:r>
          </a:p>
          <a:p>
            <a:endParaRPr lang="en-IE" sz="2800" dirty="0" smtClean="0"/>
          </a:p>
          <a:p>
            <a:r>
              <a:rPr lang="en-IE" sz="2800" dirty="0" smtClean="0"/>
              <a:t>www.accesscollege.ie</a:t>
            </a:r>
          </a:p>
          <a:p>
            <a:endParaRPr lang="en-IE" sz="2800" dirty="0"/>
          </a:p>
          <a:p>
            <a:r>
              <a:rPr lang="en-IE" sz="2800" dirty="0" smtClean="0"/>
              <a:t>www.susi.ie</a:t>
            </a:r>
          </a:p>
          <a:p>
            <a:endParaRPr lang="en-IE" sz="2800" dirty="0" smtClean="0"/>
          </a:p>
          <a:p>
            <a:r>
              <a:rPr lang="en-IE" sz="2800" dirty="0" smtClean="0"/>
              <a:t>www.qualifax.ie</a:t>
            </a:r>
          </a:p>
          <a:p>
            <a:endParaRPr lang="en-IE" sz="2800" dirty="0"/>
          </a:p>
          <a:p>
            <a:endParaRPr lang="en-IE" sz="2800" dirty="0" smtClean="0"/>
          </a:p>
          <a:p>
            <a:r>
              <a:rPr lang="en-IE" sz="2800" dirty="0" smtClean="0"/>
              <a:t>guidance@ardscoilris.com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80575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Main features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There are less grade bands – 8 instead of 14</a:t>
            </a:r>
          </a:p>
          <a:p>
            <a:pPr lvl="1"/>
            <a:r>
              <a:rPr lang="en-IE" dirty="0" smtClean="0"/>
              <a:t>Theoretically there should be fewer rechecks</a:t>
            </a:r>
          </a:p>
          <a:p>
            <a:endParaRPr lang="en-IE" dirty="0" smtClean="0"/>
          </a:p>
          <a:p>
            <a:r>
              <a:rPr lang="en-IE" dirty="0" smtClean="0"/>
              <a:t>The difference </a:t>
            </a:r>
            <a:r>
              <a:rPr lang="en-IE" dirty="0"/>
              <a:t>in the points awarded for each grade </a:t>
            </a:r>
            <a:r>
              <a:rPr lang="en-IE" dirty="0" smtClean="0"/>
              <a:t>varies</a:t>
            </a:r>
          </a:p>
          <a:p>
            <a:pPr lvl="1"/>
            <a:r>
              <a:rPr lang="en-IE" dirty="0" smtClean="0"/>
              <a:t>This should reduce </a:t>
            </a:r>
            <a:r>
              <a:rPr lang="en-IE" dirty="0"/>
              <a:t>the probability that students will achieve the same overall points </a:t>
            </a:r>
            <a:r>
              <a:rPr lang="en-IE" dirty="0" smtClean="0"/>
              <a:t>score.</a:t>
            </a:r>
          </a:p>
          <a:p>
            <a:pPr lvl="1"/>
            <a:r>
              <a:rPr lang="en-IE" dirty="0" smtClean="0"/>
              <a:t>This </a:t>
            </a:r>
            <a:r>
              <a:rPr lang="en-IE" dirty="0"/>
              <a:t>will help to minimise the allocation of places in higher education by random </a:t>
            </a:r>
            <a:r>
              <a:rPr lang="en-IE" dirty="0" smtClean="0"/>
              <a:t>selection.</a:t>
            </a:r>
          </a:p>
          <a:p>
            <a:endParaRPr lang="en-IE" dirty="0" smtClean="0"/>
          </a:p>
          <a:p>
            <a:r>
              <a:rPr lang="en-IE" dirty="0" smtClean="0"/>
              <a:t>Should </a:t>
            </a:r>
            <a:r>
              <a:rPr lang="en-IE" dirty="0"/>
              <a:t>encourage the take-up of Higher Level subjects through the introduction of points for the new H7 grade</a:t>
            </a:r>
            <a:r>
              <a:rPr lang="en-IE" dirty="0" smtClean="0"/>
              <a:t>.</a:t>
            </a:r>
          </a:p>
          <a:p>
            <a:endParaRPr lang="en-IE" dirty="0" smtClean="0"/>
          </a:p>
          <a:p>
            <a:r>
              <a:rPr lang="en-IE" dirty="0" smtClean="0"/>
              <a:t>Bonus points for HL maths are still maintained.</a:t>
            </a:r>
            <a:endParaRPr lang="en-IE" dirty="0"/>
          </a:p>
        </p:txBody>
      </p:sp>
      <p:pic>
        <p:nvPicPr>
          <p:cNvPr id="4" name="Picture 2" descr="https://www.cao.ie/images/fb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-1"/>
            <a:ext cx="2095500" cy="15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2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New </a:t>
            </a:r>
            <a:r>
              <a:rPr lang="en-IE" dirty="0" err="1" smtClean="0"/>
              <a:t>cao</a:t>
            </a:r>
            <a:r>
              <a:rPr lang="en-IE" dirty="0" smtClean="0"/>
              <a:t> points System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/>
              <a:t>As a result of the new Leaving Certificate grades, revised basic matriculation requirements </a:t>
            </a:r>
            <a:r>
              <a:rPr lang="en-IE" dirty="0" smtClean="0"/>
              <a:t>were introduced</a:t>
            </a:r>
            <a:r>
              <a:rPr lang="en-IE" dirty="0"/>
              <a:t>, as follows:</a:t>
            </a:r>
          </a:p>
          <a:p>
            <a:endParaRPr lang="en-I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 smtClean="0"/>
              <a:t>From 2017 onwards, entry requirements became </a:t>
            </a:r>
            <a:r>
              <a:rPr lang="en-IE" dirty="0"/>
              <a:t>2 H5 and 4 O6/H7 grades</a:t>
            </a:r>
            <a:r>
              <a:rPr lang="en-IE" dirty="0" smtClean="0"/>
              <a:t>. These were formally 2 HL C3s and 4 OL D3s.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From 2017 onwards, entry requirements </a:t>
            </a:r>
            <a:r>
              <a:rPr lang="en-IE" dirty="0" smtClean="0"/>
              <a:t>became </a:t>
            </a:r>
            <a:r>
              <a:rPr lang="en-IE" dirty="0"/>
              <a:t>5 O6/H7 grades.</a:t>
            </a:r>
            <a:r>
              <a:rPr lang="en-IE" dirty="0" smtClean="0"/>
              <a:t> </a:t>
            </a:r>
            <a:br>
              <a:rPr lang="en-IE" dirty="0" smtClean="0"/>
            </a:br>
            <a:r>
              <a:rPr lang="en-IE" dirty="0" smtClean="0"/>
              <a:t>These were formally 5 D3 grades.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 smtClean="0"/>
              <a:t>From 2017onwards, entry requirements became 3 H5 and 3 O6/H7 grades.</a:t>
            </a:r>
            <a:br>
              <a:rPr lang="en-IE" dirty="0" smtClean="0"/>
            </a:br>
            <a:r>
              <a:rPr lang="en-IE" dirty="0" smtClean="0"/>
              <a:t>These were formally 3 HL C3 </a:t>
            </a:r>
            <a:r>
              <a:rPr lang="en-IE" dirty="0"/>
              <a:t>grades and 3 </a:t>
            </a:r>
            <a:r>
              <a:rPr lang="en-IE" dirty="0" smtClean="0"/>
              <a:t>OL D3 grades.</a:t>
            </a:r>
            <a:endParaRPr lang="en-IE" dirty="0"/>
          </a:p>
          <a:p>
            <a:endParaRPr lang="en-IE" dirty="0"/>
          </a:p>
        </p:txBody>
      </p:sp>
      <p:pic>
        <p:nvPicPr>
          <p:cNvPr id="4" name="Picture 2" descr="https://www.cao.ie/images/fb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-1"/>
            <a:ext cx="2095500" cy="15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40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6" name="Picture 2" descr="http://www.ucd.ie/registry/academicsecretariat/images/as_progsnfq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77" y="181923"/>
            <a:ext cx="8956923" cy="667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16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Undergraduate: level8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Honours Bachelor Degree</a:t>
            </a:r>
          </a:p>
          <a:p>
            <a:endParaRPr lang="en-IE" dirty="0"/>
          </a:p>
          <a:p>
            <a:r>
              <a:rPr lang="en-IE" dirty="0"/>
              <a:t>3 to 4 years</a:t>
            </a:r>
          </a:p>
          <a:p>
            <a:endParaRPr lang="en-IE" dirty="0"/>
          </a:p>
          <a:p>
            <a:r>
              <a:rPr lang="en-IE" dirty="0"/>
              <a:t>Subject modules – Christmas and Summer exams</a:t>
            </a:r>
          </a:p>
          <a:p>
            <a:endParaRPr lang="en-IE" dirty="0"/>
          </a:p>
          <a:p>
            <a:r>
              <a:rPr lang="en-IE" dirty="0"/>
              <a:t>Work experience</a:t>
            </a:r>
          </a:p>
          <a:p>
            <a:endParaRPr lang="en-IE" dirty="0"/>
          </a:p>
          <a:p>
            <a:r>
              <a:rPr lang="en-IE" dirty="0"/>
              <a:t>Final thesis</a:t>
            </a:r>
            <a:endParaRPr lang="en-US" dirty="0"/>
          </a:p>
          <a:p>
            <a:endParaRPr lang="en-IE" dirty="0"/>
          </a:p>
        </p:txBody>
      </p:sp>
      <p:pic>
        <p:nvPicPr>
          <p:cNvPr id="11266" name="Picture 2" descr="http://az616578.vo.msecnd.net/files/2016/05/16/6359896258257658431038642454_bachelor_degree_over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911" y="0"/>
            <a:ext cx="4468090" cy="178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506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Undergraduate: Level 6/7</a:t>
            </a:r>
            <a:endParaRPr lang="en-US" dirty="0"/>
          </a:p>
        </p:txBody>
      </p:sp>
      <p:sp>
        <p:nvSpPr>
          <p:cNvPr id="30722" name="Rectangle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E" dirty="0" smtClean="0"/>
              <a:t>Higher </a:t>
            </a:r>
            <a:r>
              <a:rPr lang="en-IE" dirty="0"/>
              <a:t>certificate course</a:t>
            </a:r>
          </a:p>
          <a:p>
            <a:endParaRPr lang="en-IE" dirty="0"/>
          </a:p>
          <a:p>
            <a:r>
              <a:rPr lang="en-IE" dirty="0"/>
              <a:t>Usually 2 </a:t>
            </a:r>
            <a:r>
              <a:rPr lang="en-IE" dirty="0" smtClean="0"/>
              <a:t>years</a:t>
            </a:r>
            <a:endParaRPr lang="en-IE" dirty="0"/>
          </a:p>
          <a:p>
            <a:endParaRPr lang="en-IE" dirty="0"/>
          </a:p>
          <a:p>
            <a:r>
              <a:rPr lang="en-IE" dirty="0"/>
              <a:t>Option to </a:t>
            </a:r>
            <a:r>
              <a:rPr lang="en-IE" dirty="0" smtClean="0"/>
              <a:t>progress</a:t>
            </a:r>
          </a:p>
          <a:p>
            <a:pPr lvl="1"/>
            <a:r>
              <a:rPr lang="en-IE" dirty="0" smtClean="0"/>
              <a:t>2</a:t>
            </a:r>
            <a:r>
              <a:rPr lang="en-IE" baseline="30000" dirty="0" smtClean="0"/>
              <a:t>nd</a:t>
            </a:r>
            <a:r>
              <a:rPr lang="en-IE" dirty="0" smtClean="0"/>
              <a:t> / 3</a:t>
            </a:r>
            <a:r>
              <a:rPr lang="en-IE" baseline="30000" dirty="0" smtClean="0"/>
              <a:t>rd</a:t>
            </a:r>
            <a:r>
              <a:rPr lang="en-IE" dirty="0" smtClean="0"/>
              <a:t> year of a level 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IE" dirty="0"/>
              <a:t>Ordinary </a:t>
            </a:r>
            <a:r>
              <a:rPr lang="en-IE" dirty="0" smtClean="0"/>
              <a:t>degree</a:t>
            </a:r>
          </a:p>
          <a:p>
            <a:endParaRPr lang="en-IE" dirty="0"/>
          </a:p>
          <a:p>
            <a:r>
              <a:rPr lang="en-IE" dirty="0"/>
              <a:t>Usually </a:t>
            </a:r>
            <a:r>
              <a:rPr lang="en-IE" dirty="0" smtClean="0"/>
              <a:t>3 </a:t>
            </a:r>
            <a:r>
              <a:rPr lang="en-IE" dirty="0"/>
              <a:t>years</a:t>
            </a:r>
          </a:p>
          <a:p>
            <a:endParaRPr lang="en-IE" dirty="0"/>
          </a:p>
          <a:p>
            <a:r>
              <a:rPr lang="en-IE" dirty="0"/>
              <a:t>Option to </a:t>
            </a:r>
            <a:r>
              <a:rPr lang="en-IE" dirty="0" smtClean="0"/>
              <a:t>progress</a:t>
            </a:r>
          </a:p>
          <a:p>
            <a:pPr lvl="1"/>
            <a:r>
              <a:rPr lang="en-IE" dirty="0" smtClean="0"/>
              <a:t>1 year follow on for a level 8</a:t>
            </a:r>
            <a:endParaRPr lang="en-IE" dirty="0"/>
          </a:p>
        </p:txBody>
      </p:sp>
      <p:pic>
        <p:nvPicPr>
          <p:cNvPr id="8194" name="Picture 2" descr="https://static1.squarespace.com/static/53fe4493e4b0675e177010af/t/56a8625705f8e263f7b11754/1453875811582/TrinityLad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854" y="0"/>
            <a:ext cx="2272145" cy="375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244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CAO Handbook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Each </a:t>
            </a:r>
            <a:r>
              <a:rPr lang="en-IE" dirty="0"/>
              <a:t>student has received their CAO </a:t>
            </a:r>
            <a:r>
              <a:rPr lang="en-IE" dirty="0" smtClean="0"/>
              <a:t>Handbook.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The </a:t>
            </a:r>
            <a:r>
              <a:rPr lang="en-IE" dirty="0"/>
              <a:t>CAO Handbook </a:t>
            </a:r>
            <a:r>
              <a:rPr lang="en-IE" dirty="0" smtClean="0"/>
              <a:t>contains: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Reference </a:t>
            </a:r>
            <a:r>
              <a:rPr lang="en-IE" dirty="0"/>
              <a:t>list of Higher Education </a:t>
            </a:r>
            <a:r>
              <a:rPr lang="en-IE" dirty="0" smtClean="0"/>
              <a:t>Institutions.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Section </a:t>
            </a:r>
            <a:r>
              <a:rPr lang="en-IE" dirty="0"/>
              <a:t>on White Paper, detailing information regarding CAO applications, offers and </a:t>
            </a:r>
            <a:r>
              <a:rPr lang="en-IE" dirty="0" smtClean="0"/>
              <a:t>acceptance.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Section </a:t>
            </a:r>
            <a:r>
              <a:rPr lang="en-IE" dirty="0"/>
              <a:t>on Yellow Paper listing courses in Higher Education Institutions in alphabetical order, by location</a:t>
            </a:r>
            <a:r>
              <a:rPr lang="en-IE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/>
              <a:t> </a:t>
            </a:r>
            <a:r>
              <a:rPr lang="en-IE" dirty="0" smtClean="0"/>
              <a:t>*Restricted courses (e.g. portfolio, interview, veterinary experience, etc.)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 Any course alerts (name changes, new courses, courses closing etc.)</a:t>
            </a:r>
            <a:endParaRPr lang="en-IE" dirty="0"/>
          </a:p>
        </p:txBody>
      </p:sp>
      <p:pic>
        <p:nvPicPr>
          <p:cNvPr id="4" name="Picture 2" descr="https://www.cao.ie/images/fb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-1"/>
            <a:ext cx="2095500" cy="15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207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CAO Handbook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dirty="0"/>
              <a:t>The handbook </a:t>
            </a:r>
            <a:r>
              <a:rPr lang="en-IE" b="1" u="sng" dirty="0" smtClean="0"/>
              <a:t>DOES NOT</a:t>
            </a:r>
            <a:r>
              <a:rPr lang="en-IE" dirty="0" smtClean="0"/>
              <a:t> provide </a:t>
            </a:r>
            <a:r>
              <a:rPr lang="en-IE" dirty="0"/>
              <a:t>any information on courses</a:t>
            </a:r>
            <a:r>
              <a:rPr lang="en-IE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I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Each </a:t>
            </a:r>
            <a:r>
              <a:rPr lang="en-IE" dirty="0"/>
              <a:t>student must research their course choices by </a:t>
            </a:r>
            <a:r>
              <a:rPr lang="en-IE" dirty="0" smtClean="0"/>
              <a:t>studying: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Matriculation</a:t>
            </a:r>
            <a:r>
              <a:rPr lang="en-IE" dirty="0"/>
              <a:t>, Course and Points </a:t>
            </a:r>
            <a:r>
              <a:rPr lang="en-IE" dirty="0" smtClean="0"/>
              <a:t>Requirements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Course Content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Number </a:t>
            </a:r>
            <a:r>
              <a:rPr lang="en-IE" dirty="0"/>
              <a:t>of lecture hours on </a:t>
            </a:r>
            <a:r>
              <a:rPr lang="en-IE" dirty="0" smtClean="0"/>
              <a:t>course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Qualification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IE" dirty="0" smtClean="0"/>
              <a:t>Opportunities </a:t>
            </a:r>
            <a:r>
              <a:rPr lang="en-IE" dirty="0"/>
              <a:t>for postgraduate study or employment</a:t>
            </a:r>
            <a:r>
              <a:rPr lang="en-IE" dirty="0" smtClean="0"/>
              <a:t>.</a:t>
            </a: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4" name="Picture 2" descr="https://www.cao.ie/images/fb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-1"/>
            <a:ext cx="2095500" cy="15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9344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12451</TotalTime>
  <Words>1272</Words>
  <Application>Microsoft Office PowerPoint</Application>
  <PresentationFormat>A4 Paper (210x297 mm)</PresentationFormat>
  <Paragraphs>229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Myriad Pro</vt:lpstr>
      <vt:lpstr>Tw Cen MT</vt:lpstr>
      <vt:lpstr>Tw Cen MT Condensed</vt:lpstr>
      <vt:lpstr>Utsaah</vt:lpstr>
      <vt:lpstr>Wingdings 3</vt:lpstr>
      <vt:lpstr>Integral</vt:lpstr>
      <vt:lpstr>Parents evening 2017-2018</vt:lpstr>
      <vt:lpstr>New CAO Points system</vt:lpstr>
      <vt:lpstr>Main features</vt:lpstr>
      <vt:lpstr>New cao points System</vt:lpstr>
      <vt:lpstr>PowerPoint Presentation</vt:lpstr>
      <vt:lpstr>Undergraduate: level8</vt:lpstr>
      <vt:lpstr>Undergraduate: Level 6/7</vt:lpstr>
      <vt:lpstr>CAO Handbook</vt:lpstr>
      <vt:lpstr>CAO Handbook</vt:lpstr>
      <vt:lpstr>Cao Language Exemptions</vt:lpstr>
      <vt:lpstr>Cao deadlines &amp; fees</vt:lpstr>
      <vt:lpstr>Post-Leaving Certificate Course (PLC)</vt:lpstr>
      <vt:lpstr>Dare – Disability access route To education</vt:lpstr>
      <vt:lpstr>Dare – Disability access route To education</vt:lpstr>
      <vt:lpstr>Dare – Disability access route To education</vt:lpstr>
      <vt:lpstr>Dare – Disability access route To education</vt:lpstr>
      <vt:lpstr>Hear – higher education access route</vt:lpstr>
      <vt:lpstr>Hear – higher education access route</vt:lpstr>
      <vt:lpstr>SUSI: Key Eligibility Criteria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bc</cp:lastModifiedBy>
  <cp:revision>546</cp:revision>
  <cp:lastPrinted>2017-10-09T13:50:06Z</cp:lastPrinted>
  <dcterms:created xsi:type="dcterms:W3CDTF">2013-09-20T12:18:45Z</dcterms:created>
  <dcterms:modified xsi:type="dcterms:W3CDTF">2017-10-10T08:34:00Z</dcterms:modified>
</cp:coreProperties>
</file>