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61" r:id="rId5"/>
    <p:sldId id="294" r:id="rId6"/>
    <p:sldId id="299" r:id="rId7"/>
    <p:sldId id="300" r:id="rId8"/>
    <p:sldId id="265" r:id="rId9"/>
    <p:sldId id="267" r:id="rId10"/>
    <p:sldId id="268" r:id="rId11"/>
    <p:sldId id="291" r:id="rId12"/>
    <p:sldId id="298" r:id="rId13"/>
    <p:sldId id="301" r:id="rId14"/>
    <p:sldId id="292" r:id="rId15"/>
    <p:sldId id="266" r:id="rId16"/>
    <p:sldId id="283" r:id="rId17"/>
    <p:sldId id="287" r:id="rId18"/>
    <p:sldId id="274" r:id="rId19"/>
    <p:sldId id="277" r:id="rId20"/>
    <p:sldId id="290" r:id="rId21"/>
    <p:sldId id="293" r:id="rId22"/>
    <p:sldId id="280" r:id="rId23"/>
    <p:sldId id="281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4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89869256997078"/>
          <c:y val="8.8275724009075178E-3"/>
          <c:w val="0.44820884538965339"/>
          <c:h val="0.8128533297744561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LCVP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239397706865589"/>
                  <c:y val="6.9163420771431519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 smtClean="0"/>
                      <a:t>Choice 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09484939646424"/>
                  <c:y val="-8.54485992875851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Choice</a:t>
                    </a:r>
                    <a:endParaRPr lang="en-US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0925217820671666E-2"/>
                  <c:y val="-0.1664562094215679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dirty="0" smtClean="0"/>
                      <a:t>Choice</a:t>
                    </a:r>
                    <a:r>
                      <a:rPr lang="en-US" sz="1400" dirty="0" smtClean="0"/>
                      <a:t> </a:t>
                    </a:r>
                    <a:endParaRPr lang="en-US" sz="1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Language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Maths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Irish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English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Sheet1!$E$7:$E$14</c:f>
              <c:strCache>
                <c:ptCount val="8"/>
                <c:pt idx="0">
                  <c:v>English</c:v>
                </c:pt>
                <c:pt idx="1">
                  <c:v>Irish</c:v>
                </c:pt>
                <c:pt idx="2">
                  <c:v>Maths</c:v>
                </c:pt>
                <c:pt idx="3">
                  <c:v>Lauguage</c:v>
                </c:pt>
                <c:pt idx="4">
                  <c:v>Vocational S.1</c:v>
                </c:pt>
                <c:pt idx="5">
                  <c:v>Vocational S2</c:v>
                </c:pt>
                <c:pt idx="6">
                  <c:v>Other </c:v>
                </c:pt>
                <c:pt idx="7">
                  <c:v>LCVP</c:v>
                </c:pt>
              </c:strCache>
            </c:strRef>
          </c:cat>
          <c:val>
            <c:numRef>
              <c:f>Sheet1!$F$7:$F$14</c:f>
              <c:numCache>
                <c:formatCode>General</c:formatCode>
                <c:ptCount val="8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  <c:pt idx="4">
                  <c:v>12.5</c:v>
                </c:pt>
                <c:pt idx="5">
                  <c:v>12.5</c:v>
                </c:pt>
                <c:pt idx="6">
                  <c:v>12.5</c:v>
                </c:pt>
                <c:pt idx="7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89869256997078"/>
          <c:y val="8.8275724009075178E-3"/>
          <c:w val="0.44820884538965339"/>
          <c:h val="0.81285332977445612"/>
        </c:manualLayout>
      </c:layout>
      <c:pieChart>
        <c:varyColors val="1"/>
        <c:ser>
          <c:idx val="0"/>
          <c:order val="0"/>
          <c:dPt>
            <c:idx val="0"/>
            <c:bubble3D val="0"/>
            <c:explosion val="2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LCVP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239397706865589"/>
                  <c:y val="6.9163420771431519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 smtClean="0"/>
                      <a:t>History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09484939646424"/>
                  <c:y val="-8.54485992875851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Economics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Accounting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8.67372864004292E-2"/>
                  <c:y val="-0.1505639571604607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/>
                      <a:t>Spanish</a:t>
                    </a:r>
                    <a:endParaRPr lang="en-US" sz="20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9976225335863"/>
                      <c:h val="8.2308122148019913E-2"/>
                    </c:manualLayout>
                  </c15:layout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Maths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Irish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English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Sheet1!$E$7:$E$14</c:f>
              <c:strCache>
                <c:ptCount val="8"/>
                <c:pt idx="0">
                  <c:v>English</c:v>
                </c:pt>
                <c:pt idx="1">
                  <c:v>Irish</c:v>
                </c:pt>
                <c:pt idx="2">
                  <c:v>Maths</c:v>
                </c:pt>
                <c:pt idx="3">
                  <c:v>Lauguage</c:v>
                </c:pt>
                <c:pt idx="4">
                  <c:v>Vocational S.1</c:v>
                </c:pt>
                <c:pt idx="5">
                  <c:v>Vocational S2</c:v>
                </c:pt>
                <c:pt idx="6">
                  <c:v>Other </c:v>
                </c:pt>
                <c:pt idx="7">
                  <c:v>LCVP</c:v>
                </c:pt>
              </c:strCache>
            </c:strRef>
          </c:cat>
          <c:val>
            <c:numRef>
              <c:f>Sheet1!$F$7:$F$14</c:f>
              <c:numCache>
                <c:formatCode>General</c:formatCode>
                <c:ptCount val="8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  <c:pt idx="4">
                  <c:v>12.5</c:v>
                </c:pt>
                <c:pt idx="5">
                  <c:v>12.5</c:v>
                </c:pt>
                <c:pt idx="6">
                  <c:v>12.5</c:v>
                </c:pt>
                <c:pt idx="7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89869256997078"/>
          <c:y val="8.8275724009075178E-3"/>
          <c:w val="0.44820884538965339"/>
          <c:h val="0.81285332977445612"/>
        </c:manualLayout>
      </c:layout>
      <c:pieChart>
        <c:varyColors val="1"/>
        <c:ser>
          <c:idx val="0"/>
          <c:order val="0"/>
          <c:dPt>
            <c:idx val="0"/>
            <c:bubble3D val="0"/>
            <c:explosion val="2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LCVP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754449505610499"/>
                  <c:y val="0.12028494418494559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 smtClean="0"/>
                      <a:t>Construction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09484939646424"/>
                  <c:y val="-8.54485992875851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Physics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Geography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8.67372864004292E-2"/>
                  <c:y val="-0.1505639571604607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/>
                      <a:t>French</a:t>
                    </a:r>
                    <a:endParaRPr lang="en-US" sz="20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9976225335863"/>
                      <c:h val="8.2308122148019913E-2"/>
                    </c:manualLayout>
                  </c15:layout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Maths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Irish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English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Sheet1!$E$7:$E$14</c:f>
              <c:strCache>
                <c:ptCount val="8"/>
                <c:pt idx="0">
                  <c:v>English</c:v>
                </c:pt>
                <c:pt idx="1">
                  <c:v>Irish</c:v>
                </c:pt>
                <c:pt idx="2">
                  <c:v>Maths</c:v>
                </c:pt>
                <c:pt idx="3">
                  <c:v>Lauguage</c:v>
                </c:pt>
                <c:pt idx="4">
                  <c:v>Vocational S.1</c:v>
                </c:pt>
                <c:pt idx="5">
                  <c:v>Vocational S2</c:v>
                </c:pt>
                <c:pt idx="6">
                  <c:v>Other </c:v>
                </c:pt>
                <c:pt idx="7">
                  <c:v>LCVP</c:v>
                </c:pt>
              </c:strCache>
            </c:strRef>
          </c:cat>
          <c:val>
            <c:numRef>
              <c:f>Sheet1!$F$7:$F$14</c:f>
              <c:numCache>
                <c:formatCode>General</c:formatCode>
                <c:ptCount val="8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  <c:pt idx="4">
                  <c:v>12.5</c:v>
                </c:pt>
                <c:pt idx="5">
                  <c:v>12.5</c:v>
                </c:pt>
                <c:pt idx="6">
                  <c:v>12.5</c:v>
                </c:pt>
                <c:pt idx="7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65CBD4-32AF-434B-9A63-BA208392021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3058B08F-04D3-49E8-A3BE-99B48583B069}">
      <dgm:prSet phldrT="[Text]" custT="1"/>
      <dgm:spPr/>
      <dgm:t>
        <a:bodyPr/>
        <a:lstStyle/>
        <a:p>
          <a:r>
            <a:rPr lang="en-IE" sz="1800" dirty="0" smtClean="0"/>
            <a:t>Starting their own Business</a:t>
          </a:r>
          <a:endParaRPr lang="en-IE" sz="1800" dirty="0"/>
        </a:p>
      </dgm:t>
    </dgm:pt>
    <dgm:pt modelId="{B703E528-2C9C-49AB-8D58-5DCE03BD7246}" type="parTrans" cxnId="{AB01A7CF-21E9-4136-A59D-548A5FCDA62F}">
      <dgm:prSet/>
      <dgm:spPr/>
      <dgm:t>
        <a:bodyPr/>
        <a:lstStyle/>
        <a:p>
          <a:endParaRPr lang="en-IE"/>
        </a:p>
      </dgm:t>
    </dgm:pt>
    <dgm:pt modelId="{7E804DA4-91E6-4307-844A-E6FFF14FAAED}" type="sibTrans" cxnId="{AB01A7CF-21E9-4136-A59D-548A5FCDA62F}">
      <dgm:prSet/>
      <dgm:spPr/>
      <dgm:t>
        <a:bodyPr/>
        <a:lstStyle/>
        <a:p>
          <a:endParaRPr lang="en-IE"/>
        </a:p>
      </dgm:t>
    </dgm:pt>
    <dgm:pt modelId="{561E1C66-89F5-4180-BE83-7B0F9901DEE8}">
      <dgm:prSet phldrT="[Text]" custT="1"/>
      <dgm:spPr/>
      <dgm:t>
        <a:bodyPr/>
        <a:lstStyle/>
        <a:p>
          <a:r>
            <a:rPr lang="en-US" sz="16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Architecture</a:t>
          </a:r>
        </a:p>
        <a:p>
          <a:r>
            <a:rPr lang="en-US" sz="16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Engineering</a:t>
          </a:r>
        </a:p>
        <a:p>
          <a:r>
            <a:rPr lang="en-US" sz="16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Science</a:t>
          </a:r>
          <a:r>
            <a:rPr lang="en-IE" sz="1600" dirty="0" smtClean="0"/>
            <a:t> </a:t>
          </a:r>
        </a:p>
        <a:p>
          <a:endParaRPr lang="en-IE" sz="1200" dirty="0"/>
        </a:p>
      </dgm:t>
    </dgm:pt>
    <dgm:pt modelId="{7C5511FF-CEC0-473C-8DFA-109974AA8E3B}" type="parTrans" cxnId="{31653B3D-74CF-4701-B3EC-4267626E9370}">
      <dgm:prSet/>
      <dgm:spPr/>
      <dgm:t>
        <a:bodyPr/>
        <a:lstStyle/>
        <a:p>
          <a:endParaRPr lang="en-IE"/>
        </a:p>
      </dgm:t>
    </dgm:pt>
    <dgm:pt modelId="{0B8C25C9-078E-42EE-BA38-0BDF77613012}" type="sibTrans" cxnId="{31653B3D-74CF-4701-B3EC-4267626E9370}">
      <dgm:prSet/>
      <dgm:spPr/>
      <dgm:t>
        <a:bodyPr/>
        <a:lstStyle/>
        <a:p>
          <a:endParaRPr lang="en-IE"/>
        </a:p>
      </dgm:t>
    </dgm:pt>
    <dgm:pt modelId="{C8A14CA1-BAB6-4E97-BF8C-83C1F9E254B4}">
      <dgm:prSet phldrT="[Text]" custT="1"/>
      <dgm:spPr/>
      <dgm:t>
        <a:bodyPr/>
        <a:lstStyle/>
        <a:p>
          <a:r>
            <a:rPr lang="en-IE" sz="1600" dirty="0" smtClean="0"/>
            <a:t>Business</a:t>
          </a:r>
        </a:p>
        <a:p>
          <a:r>
            <a:rPr lang="en-IE" sz="1600" dirty="0" smtClean="0"/>
            <a:t>I.T.</a:t>
          </a:r>
        </a:p>
        <a:p>
          <a:r>
            <a:rPr lang="en-IE" sz="1600" dirty="0" smtClean="0"/>
            <a:t>Sales</a:t>
          </a:r>
        </a:p>
        <a:p>
          <a:r>
            <a:rPr lang="en-IE" sz="1600" dirty="0" smtClean="0"/>
            <a:t>Marketing</a:t>
          </a:r>
        </a:p>
      </dgm:t>
    </dgm:pt>
    <dgm:pt modelId="{55DCEA95-D590-483A-8917-69C593D83BCC}" type="parTrans" cxnId="{BBEC4F9E-5302-46E3-8DF1-F9DA203DB101}">
      <dgm:prSet/>
      <dgm:spPr/>
      <dgm:t>
        <a:bodyPr/>
        <a:lstStyle/>
        <a:p>
          <a:endParaRPr lang="en-IE"/>
        </a:p>
      </dgm:t>
    </dgm:pt>
    <dgm:pt modelId="{90800A10-8587-4F64-8162-CCBFB9FB5F4B}" type="sibTrans" cxnId="{BBEC4F9E-5302-46E3-8DF1-F9DA203DB101}">
      <dgm:prSet/>
      <dgm:spPr/>
      <dgm:t>
        <a:bodyPr/>
        <a:lstStyle/>
        <a:p>
          <a:endParaRPr lang="en-IE"/>
        </a:p>
      </dgm:t>
    </dgm:pt>
    <dgm:pt modelId="{0797B59D-183D-4165-A537-6304498117E3}">
      <dgm:prSet phldrT="[Text]" custT="1"/>
      <dgm:spPr/>
      <dgm:t>
        <a:bodyPr/>
        <a:lstStyle/>
        <a:p>
          <a:r>
            <a:rPr lang="en-IE" sz="1600" dirty="0" smtClean="0"/>
            <a:t>Trade</a:t>
          </a:r>
        </a:p>
        <a:p>
          <a:r>
            <a:rPr lang="en-IE" sz="1600" dirty="0" smtClean="0"/>
            <a:t>Apprenticeship</a:t>
          </a:r>
          <a:endParaRPr lang="en-IE" sz="1600" dirty="0"/>
        </a:p>
      </dgm:t>
    </dgm:pt>
    <dgm:pt modelId="{0895DFC3-8BF1-4604-9111-A357402EF3EA}" type="parTrans" cxnId="{6DCF9051-8C61-4F17-A778-AA90A82ED698}">
      <dgm:prSet/>
      <dgm:spPr/>
      <dgm:t>
        <a:bodyPr/>
        <a:lstStyle/>
        <a:p>
          <a:endParaRPr lang="en-IE"/>
        </a:p>
      </dgm:t>
    </dgm:pt>
    <dgm:pt modelId="{10E865BE-02DD-4945-826B-40C45E8FA649}" type="sibTrans" cxnId="{6DCF9051-8C61-4F17-A778-AA90A82ED698}">
      <dgm:prSet/>
      <dgm:spPr/>
      <dgm:t>
        <a:bodyPr/>
        <a:lstStyle/>
        <a:p>
          <a:endParaRPr lang="en-IE"/>
        </a:p>
      </dgm:t>
    </dgm:pt>
    <dgm:pt modelId="{B816A80F-0BE3-4B24-88B9-8B39C36EDB52}">
      <dgm:prSet phldrT="[Text]" custT="1"/>
      <dgm:spPr/>
      <dgm:t>
        <a:bodyPr/>
        <a:lstStyle/>
        <a:p>
          <a:r>
            <a:rPr lang="en-IE" sz="1800" smtClean="0"/>
            <a:t>Points towards CAO Application</a:t>
          </a:r>
          <a:endParaRPr lang="en-IE" sz="1800" dirty="0"/>
        </a:p>
      </dgm:t>
    </dgm:pt>
    <dgm:pt modelId="{DE45B6C9-6103-4FE4-8AC7-1A750656270B}" type="parTrans" cxnId="{3E7AED42-3FA2-4A65-BC67-E90A89D15F7E}">
      <dgm:prSet/>
      <dgm:spPr/>
      <dgm:t>
        <a:bodyPr/>
        <a:lstStyle/>
        <a:p>
          <a:endParaRPr lang="en-IE"/>
        </a:p>
      </dgm:t>
    </dgm:pt>
    <dgm:pt modelId="{224F5A83-6827-42CC-9517-76277BEA837C}" type="sibTrans" cxnId="{3E7AED42-3FA2-4A65-BC67-E90A89D15F7E}">
      <dgm:prSet/>
      <dgm:spPr/>
      <dgm:t>
        <a:bodyPr/>
        <a:lstStyle/>
        <a:p>
          <a:endParaRPr lang="en-IE"/>
        </a:p>
      </dgm:t>
    </dgm:pt>
    <dgm:pt modelId="{B9BE4318-4122-4E24-B172-F4155129389A}" type="pres">
      <dgm:prSet presAssocID="{FB65CBD4-32AF-434B-9A63-BA208392021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603A9522-1295-4484-A1E5-DE2908A7AD7D}" type="pres">
      <dgm:prSet presAssocID="{3058B08F-04D3-49E8-A3BE-99B48583B069}" presName="dummy" presStyleCnt="0"/>
      <dgm:spPr/>
    </dgm:pt>
    <dgm:pt modelId="{E6909D88-55BF-4244-9219-02058892A8FD}" type="pres">
      <dgm:prSet presAssocID="{3058B08F-04D3-49E8-A3BE-99B48583B069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BB3212B-4DAC-4781-8CFC-4873A34A08E8}" type="pres">
      <dgm:prSet presAssocID="{7E804DA4-91E6-4307-844A-E6FFF14FAAED}" presName="sibTrans" presStyleLbl="node1" presStyleIdx="0" presStyleCnt="5"/>
      <dgm:spPr/>
      <dgm:t>
        <a:bodyPr/>
        <a:lstStyle/>
        <a:p>
          <a:endParaRPr lang="en-IE"/>
        </a:p>
      </dgm:t>
    </dgm:pt>
    <dgm:pt modelId="{359EB343-8095-47C3-9B61-3BFD3ACFF5C7}" type="pres">
      <dgm:prSet presAssocID="{561E1C66-89F5-4180-BE83-7B0F9901DEE8}" presName="dummy" presStyleCnt="0"/>
      <dgm:spPr/>
    </dgm:pt>
    <dgm:pt modelId="{5D3FCC94-DA6F-4386-A416-DD0D6C0186B4}" type="pres">
      <dgm:prSet presAssocID="{561E1C66-89F5-4180-BE83-7B0F9901DEE8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4CA8C66-11C5-4ABA-9C4F-2BA809907DA8}" type="pres">
      <dgm:prSet presAssocID="{0B8C25C9-078E-42EE-BA38-0BDF77613012}" presName="sibTrans" presStyleLbl="node1" presStyleIdx="1" presStyleCnt="5"/>
      <dgm:spPr/>
      <dgm:t>
        <a:bodyPr/>
        <a:lstStyle/>
        <a:p>
          <a:endParaRPr lang="en-IE"/>
        </a:p>
      </dgm:t>
    </dgm:pt>
    <dgm:pt modelId="{96D9470D-CB61-43A8-96FF-F053A1D482C3}" type="pres">
      <dgm:prSet presAssocID="{C8A14CA1-BAB6-4E97-BF8C-83C1F9E254B4}" presName="dummy" presStyleCnt="0"/>
      <dgm:spPr/>
    </dgm:pt>
    <dgm:pt modelId="{6A8E402D-6FB2-4E4F-9E33-DB9F718ACA83}" type="pres">
      <dgm:prSet presAssocID="{C8A14CA1-BAB6-4E97-BF8C-83C1F9E254B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3CBF75E-DF57-4864-899B-0102B3A4A64D}" type="pres">
      <dgm:prSet presAssocID="{90800A10-8587-4F64-8162-CCBFB9FB5F4B}" presName="sibTrans" presStyleLbl="node1" presStyleIdx="2" presStyleCnt="5"/>
      <dgm:spPr/>
      <dgm:t>
        <a:bodyPr/>
        <a:lstStyle/>
        <a:p>
          <a:endParaRPr lang="en-IE"/>
        </a:p>
      </dgm:t>
    </dgm:pt>
    <dgm:pt modelId="{BE8E1276-2123-4F91-8B23-71770A0823FE}" type="pres">
      <dgm:prSet presAssocID="{0797B59D-183D-4165-A537-6304498117E3}" presName="dummy" presStyleCnt="0"/>
      <dgm:spPr/>
    </dgm:pt>
    <dgm:pt modelId="{885FA298-E43B-4FBE-A128-81ABA0C38F03}" type="pres">
      <dgm:prSet presAssocID="{0797B59D-183D-4165-A537-6304498117E3}" presName="node" presStyleLbl="revTx" presStyleIdx="3" presStyleCnt="5" custScaleX="120899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92C0BA5-10D6-46D9-8611-69D7F50F0197}" type="pres">
      <dgm:prSet presAssocID="{10E865BE-02DD-4945-826B-40C45E8FA649}" presName="sibTrans" presStyleLbl="node1" presStyleIdx="3" presStyleCnt="5"/>
      <dgm:spPr/>
      <dgm:t>
        <a:bodyPr/>
        <a:lstStyle/>
        <a:p>
          <a:endParaRPr lang="en-IE"/>
        </a:p>
      </dgm:t>
    </dgm:pt>
    <dgm:pt modelId="{2278134C-6091-4FA5-BAE0-130E1873C2ED}" type="pres">
      <dgm:prSet presAssocID="{B816A80F-0BE3-4B24-88B9-8B39C36EDB52}" presName="dummy" presStyleCnt="0"/>
      <dgm:spPr/>
    </dgm:pt>
    <dgm:pt modelId="{17A564D5-729C-4A69-A3CA-35EFF1060FFA}" type="pres">
      <dgm:prSet presAssocID="{B816A80F-0BE3-4B24-88B9-8B39C36EDB52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14B7AE9-4AE1-4920-98C2-9FB3EA2D3DE5}" type="pres">
      <dgm:prSet presAssocID="{224F5A83-6827-42CC-9517-76277BEA837C}" presName="sibTrans" presStyleLbl="node1" presStyleIdx="4" presStyleCnt="5"/>
      <dgm:spPr/>
      <dgm:t>
        <a:bodyPr/>
        <a:lstStyle/>
        <a:p>
          <a:endParaRPr lang="en-IE"/>
        </a:p>
      </dgm:t>
    </dgm:pt>
  </dgm:ptLst>
  <dgm:cxnLst>
    <dgm:cxn modelId="{70C4DCD0-3B95-4FF5-9DA2-A8E7484E5671}" type="presOf" srcId="{C8A14CA1-BAB6-4E97-BF8C-83C1F9E254B4}" destId="{6A8E402D-6FB2-4E4F-9E33-DB9F718ACA83}" srcOrd="0" destOrd="0" presId="urn:microsoft.com/office/officeart/2005/8/layout/cycle1"/>
    <dgm:cxn modelId="{1083F80F-F44B-4B20-9124-EE022BF309AA}" type="presOf" srcId="{90800A10-8587-4F64-8162-CCBFB9FB5F4B}" destId="{33CBF75E-DF57-4864-899B-0102B3A4A64D}" srcOrd="0" destOrd="0" presId="urn:microsoft.com/office/officeart/2005/8/layout/cycle1"/>
    <dgm:cxn modelId="{A49DED58-3D72-49B6-96B1-01D7C724F893}" type="presOf" srcId="{FB65CBD4-32AF-434B-9A63-BA208392021F}" destId="{B9BE4318-4122-4E24-B172-F4155129389A}" srcOrd="0" destOrd="0" presId="urn:microsoft.com/office/officeart/2005/8/layout/cycle1"/>
    <dgm:cxn modelId="{BBEC4F9E-5302-46E3-8DF1-F9DA203DB101}" srcId="{FB65CBD4-32AF-434B-9A63-BA208392021F}" destId="{C8A14CA1-BAB6-4E97-BF8C-83C1F9E254B4}" srcOrd="2" destOrd="0" parTransId="{55DCEA95-D590-483A-8917-69C593D83BCC}" sibTransId="{90800A10-8587-4F64-8162-CCBFB9FB5F4B}"/>
    <dgm:cxn modelId="{6DCF9051-8C61-4F17-A778-AA90A82ED698}" srcId="{FB65CBD4-32AF-434B-9A63-BA208392021F}" destId="{0797B59D-183D-4165-A537-6304498117E3}" srcOrd="3" destOrd="0" parTransId="{0895DFC3-8BF1-4604-9111-A357402EF3EA}" sibTransId="{10E865BE-02DD-4945-826B-40C45E8FA649}"/>
    <dgm:cxn modelId="{837C6AAE-7838-4918-AF53-AFBC12954C3C}" type="presOf" srcId="{B816A80F-0BE3-4B24-88B9-8B39C36EDB52}" destId="{17A564D5-729C-4A69-A3CA-35EFF1060FFA}" srcOrd="0" destOrd="0" presId="urn:microsoft.com/office/officeart/2005/8/layout/cycle1"/>
    <dgm:cxn modelId="{A5ED2115-FD2B-41D8-AF9A-4D6BF80FC0B9}" type="presOf" srcId="{10E865BE-02DD-4945-826B-40C45E8FA649}" destId="{192C0BA5-10D6-46D9-8611-69D7F50F0197}" srcOrd="0" destOrd="0" presId="urn:microsoft.com/office/officeart/2005/8/layout/cycle1"/>
    <dgm:cxn modelId="{AB01A7CF-21E9-4136-A59D-548A5FCDA62F}" srcId="{FB65CBD4-32AF-434B-9A63-BA208392021F}" destId="{3058B08F-04D3-49E8-A3BE-99B48583B069}" srcOrd="0" destOrd="0" parTransId="{B703E528-2C9C-49AB-8D58-5DCE03BD7246}" sibTransId="{7E804DA4-91E6-4307-844A-E6FFF14FAAED}"/>
    <dgm:cxn modelId="{3E7AED42-3FA2-4A65-BC67-E90A89D15F7E}" srcId="{FB65CBD4-32AF-434B-9A63-BA208392021F}" destId="{B816A80F-0BE3-4B24-88B9-8B39C36EDB52}" srcOrd="4" destOrd="0" parTransId="{DE45B6C9-6103-4FE4-8AC7-1A750656270B}" sibTransId="{224F5A83-6827-42CC-9517-76277BEA837C}"/>
    <dgm:cxn modelId="{624B4C08-E8D4-4B82-97A1-BD2C59D604C0}" type="presOf" srcId="{0B8C25C9-078E-42EE-BA38-0BDF77613012}" destId="{44CA8C66-11C5-4ABA-9C4F-2BA809907DA8}" srcOrd="0" destOrd="0" presId="urn:microsoft.com/office/officeart/2005/8/layout/cycle1"/>
    <dgm:cxn modelId="{3DEC1727-BB73-4650-B230-A8EFC9D6489D}" type="presOf" srcId="{3058B08F-04D3-49E8-A3BE-99B48583B069}" destId="{E6909D88-55BF-4244-9219-02058892A8FD}" srcOrd="0" destOrd="0" presId="urn:microsoft.com/office/officeart/2005/8/layout/cycle1"/>
    <dgm:cxn modelId="{5E4CA4F2-6B7A-4CF1-A81C-4072A354CB9A}" type="presOf" srcId="{224F5A83-6827-42CC-9517-76277BEA837C}" destId="{E14B7AE9-4AE1-4920-98C2-9FB3EA2D3DE5}" srcOrd="0" destOrd="0" presId="urn:microsoft.com/office/officeart/2005/8/layout/cycle1"/>
    <dgm:cxn modelId="{1DF9E3EC-E384-4B49-91EA-013A110AEA10}" type="presOf" srcId="{561E1C66-89F5-4180-BE83-7B0F9901DEE8}" destId="{5D3FCC94-DA6F-4386-A416-DD0D6C0186B4}" srcOrd="0" destOrd="0" presId="urn:microsoft.com/office/officeart/2005/8/layout/cycle1"/>
    <dgm:cxn modelId="{522E837C-4B88-4FFB-B850-7B430C1E376B}" type="presOf" srcId="{0797B59D-183D-4165-A537-6304498117E3}" destId="{885FA298-E43B-4FBE-A128-81ABA0C38F03}" srcOrd="0" destOrd="0" presId="urn:microsoft.com/office/officeart/2005/8/layout/cycle1"/>
    <dgm:cxn modelId="{31653B3D-74CF-4701-B3EC-4267626E9370}" srcId="{FB65CBD4-32AF-434B-9A63-BA208392021F}" destId="{561E1C66-89F5-4180-BE83-7B0F9901DEE8}" srcOrd="1" destOrd="0" parTransId="{7C5511FF-CEC0-473C-8DFA-109974AA8E3B}" sibTransId="{0B8C25C9-078E-42EE-BA38-0BDF77613012}"/>
    <dgm:cxn modelId="{D5F1840E-7158-47E5-8AE6-6BEAC60C61C4}" type="presOf" srcId="{7E804DA4-91E6-4307-844A-E6FFF14FAAED}" destId="{4BB3212B-4DAC-4781-8CFC-4873A34A08E8}" srcOrd="0" destOrd="0" presId="urn:microsoft.com/office/officeart/2005/8/layout/cycle1"/>
    <dgm:cxn modelId="{D98799E6-6CB1-44AE-BD07-7BEF4FC07843}" type="presParOf" srcId="{B9BE4318-4122-4E24-B172-F4155129389A}" destId="{603A9522-1295-4484-A1E5-DE2908A7AD7D}" srcOrd="0" destOrd="0" presId="urn:microsoft.com/office/officeart/2005/8/layout/cycle1"/>
    <dgm:cxn modelId="{884B3D45-C356-4A7D-B15B-09DBE1FBA0FE}" type="presParOf" srcId="{B9BE4318-4122-4E24-B172-F4155129389A}" destId="{E6909D88-55BF-4244-9219-02058892A8FD}" srcOrd="1" destOrd="0" presId="urn:microsoft.com/office/officeart/2005/8/layout/cycle1"/>
    <dgm:cxn modelId="{CA4878E1-87B4-4C2F-8916-5D9DD875F4BE}" type="presParOf" srcId="{B9BE4318-4122-4E24-B172-F4155129389A}" destId="{4BB3212B-4DAC-4781-8CFC-4873A34A08E8}" srcOrd="2" destOrd="0" presId="urn:microsoft.com/office/officeart/2005/8/layout/cycle1"/>
    <dgm:cxn modelId="{20553C7E-E7D7-4D64-BCF3-F1EE3D19F119}" type="presParOf" srcId="{B9BE4318-4122-4E24-B172-F4155129389A}" destId="{359EB343-8095-47C3-9B61-3BFD3ACFF5C7}" srcOrd="3" destOrd="0" presId="urn:microsoft.com/office/officeart/2005/8/layout/cycle1"/>
    <dgm:cxn modelId="{08A32C4D-754D-4C7F-BD91-E090164F95A7}" type="presParOf" srcId="{B9BE4318-4122-4E24-B172-F4155129389A}" destId="{5D3FCC94-DA6F-4386-A416-DD0D6C0186B4}" srcOrd="4" destOrd="0" presId="urn:microsoft.com/office/officeart/2005/8/layout/cycle1"/>
    <dgm:cxn modelId="{57C9A117-171E-4448-8DDA-63D34E203C6C}" type="presParOf" srcId="{B9BE4318-4122-4E24-B172-F4155129389A}" destId="{44CA8C66-11C5-4ABA-9C4F-2BA809907DA8}" srcOrd="5" destOrd="0" presId="urn:microsoft.com/office/officeart/2005/8/layout/cycle1"/>
    <dgm:cxn modelId="{03B0DC64-3C2B-4C33-BC53-C990B47FF249}" type="presParOf" srcId="{B9BE4318-4122-4E24-B172-F4155129389A}" destId="{96D9470D-CB61-43A8-96FF-F053A1D482C3}" srcOrd="6" destOrd="0" presId="urn:microsoft.com/office/officeart/2005/8/layout/cycle1"/>
    <dgm:cxn modelId="{383DB4F7-052F-4849-9B66-EFC66F726CB3}" type="presParOf" srcId="{B9BE4318-4122-4E24-B172-F4155129389A}" destId="{6A8E402D-6FB2-4E4F-9E33-DB9F718ACA83}" srcOrd="7" destOrd="0" presId="urn:microsoft.com/office/officeart/2005/8/layout/cycle1"/>
    <dgm:cxn modelId="{C2ECBFB2-7C33-4122-841A-954B300CC1F9}" type="presParOf" srcId="{B9BE4318-4122-4E24-B172-F4155129389A}" destId="{33CBF75E-DF57-4864-899B-0102B3A4A64D}" srcOrd="8" destOrd="0" presId="urn:microsoft.com/office/officeart/2005/8/layout/cycle1"/>
    <dgm:cxn modelId="{374CB817-556F-476A-8144-2454E5C249AD}" type="presParOf" srcId="{B9BE4318-4122-4E24-B172-F4155129389A}" destId="{BE8E1276-2123-4F91-8B23-71770A0823FE}" srcOrd="9" destOrd="0" presId="urn:microsoft.com/office/officeart/2005/8/layout/cycle1"/>
    <dgm:cxn modelId="{C0C09098-9296-479B-8959-3D14A228CC7D}" type="presParOf" srcId="{B9BE4318-4122-4E24-B172-F4155129389A}" destId="{885FA298-E43B-4FBE-A128-81ABA0C38F03}" srcOrd="10" destOrd="0" presId="urn:microsoft.com/office/officeart/2005/8/layout/cycle1"/>
    <dgm:cxn modelId="{845EB0C2-EEF3-433A-807C-908FE39D72FD}" type="presParOf" srcId="{B9BE4318-4122-4E24-B172-F4155129389A}" destId="{192C0BA5-10D6-46D9-8611-69D7F50F0197}" srcOrd="11" destOrd="0" presId="urn:microsoft.com/office/officeart/2005/8/layout/cycle1"/>
    <dgm:cxn modelId="{6D88C5F5-BEEB-4DF3-8A17-E2B77DA5CB8E}" type="presParOf" srcId="{B9BE4318-4122-4E24-B172-F4155129389A}" destId="{2278134C-6091-4FA5-BAE0-130E1873C2ED}" srcOrd="12" destOrd="0" presId="urn:microsoft.com/office/officeart/2005/8/layout/cycle1"/>
    <dgm:cxn modelId="{B7D1A1F2-771B-48F3-B217-26D0C10150EA}" type="presParOf" srcId="{B9BE4318-4122-4E24-B172-F4155129389A}" destId="{17A564D5-729C-4A69-A3CA-35EFF1060FFA}" srcOrd="13" destOrd="0" presId="urn:microsoft.com/office/officeart/2005/8/layout/cycle1"/>
    <dgm:cxn modelId="{A81E11E5-D768-4DF4-B9DB-2E194905DCAA}" type="presParOf" srcId="{B9BE4318-4122-4E24-B172-F4155129389A}" destId="{E14B7AE9-4AE1-4920-98C2-9FB3EA2D3DE5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CBD73A-075A-440F-A9F4-75DE673BA1C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30E68602-E165-4BCD-AE60-4195A1568760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IE" sz="4000" dirty="0" smtClean="0"/>
            <a:t>Portfolio</a:t>
          </a:r>
        </a:p>
        <a:p>
          <a:r>
            <a:rPr lang="en-IE" sz="4000" dirty="0" smtClean="0"/>
            <a:t>60%</a:t>
          </a:r>
          <a:endParaRPr lang="en-IE" sz="4000" dirty="0"/>
        </a:p>
      </dgm:t>
    </dgm:pt>
    <dgm:pt modelId="{40B75359-6D45-4862-BA00-C05EBC824B39}" type="parTrans" cxnId="{91A97CF3-5AC4-4CD6-97F5-E3DE7D256166}">
      <dgm:prSet/>
      <dgm:spPr/>
      <dgm:t>
        <a:bodyPr/>
        <a:lstStyle/>
        <a:p>
          <a:endParaRPr lang="en-IE"/>
        </a:p>
      </dgm:t>
    </dgm:pt>
    <dgm:pt modelId="{AE345687-0938-42CD-B440-70C77ACC6179}" type="sibTrans" cxnId="{91A97CF3-5AC4-4CD6-97F5-E3DE7D256166}">
      <dgm:prSet/>
      <dgm:spPr>
        <a:solidFill>
          <a:schemeClr val="accent2"/>
        </a:solidFill>
      </dgm:spPr>
      <dgm:t>
        <a:bodyPr/>
        <a:lstStyle/>
        <a:p>
          <a:endParaRPr lang="en-IE"/>
        </a:p>
      </dgm:t>
    </dgm:pt>
    <dgm:pt modelId="{B604B6F5-8857-480F-A623-722B8FB5B95E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IE" dirty="0" smtClean="0"/>
            <a:t>Written Exam</a:t>
          </a:r>
        </a:p>
        <a:p>
          <a:r>
            <a:rPr lang="en-IE" dirty="0" smtClean="0"/>
            <a:t>40%</a:t>
          </a:r>
          <a:endParaRPr lang="en-IE" dirty="0"/>
        </a:p>
      </dgm:t>
    </dgm:pt>
    <dgm:pt modelId="{429152FD-61C4-4477-913F-ACA44D263DD5}" type="parTrans" cxnId="{3B4AED2E-05EF-4844-B864-A8524A1992B4}">
      <dgm:prSet/>
      <dgm:spPr/>
      <dgm:t>
        <a:bodyPr/>
        <a:lstStyle/>
        <a:p>
          <a:endParaRPr lang="en-IE"/>
        </a:p>
      </dgm:t>
    </dgm:pt>
    <dgm:pt modelId="{07B59387-719C-4012-A6D0-C5FDE34F2D68}" type="sibTrans" cxnId="{3B4AED2E-05EF-4844-B864-A8524A1992B4}">
      <dgm:prSet/>
      <dgm:spPr>
        <a:solidFill>
          <a:schemeClr val="accent2"/>
        </a:solidFill>
      </dgm:spPr>
      <dgm:t>
        <a:bodyPr/>
        <a:lstStyle/>
        <a:p>
          <a:endParaRPr lang="en-IE"/>
        </a:p>
      </dgm:t>
    </dgm:pt>
    <dgm:pt modelId="{26A02EE6-91C7-48BB-BC41-368E80F71922}">
      <dgm:prSet phldrT="[Text]"/>
      <dgm:spPr>
        <a:solidFill>
          <a:schemeClr val="accent2"/>
        </a:solidFill>
      </dgm:spPr>
      <dgm:t>
        <a:bodyPr/>
        <a:lstStyle/>
        <a:p>
          <a:r>
            <a:rPr lang="en-IE" dirty="0" smtClean="0"/>
            <a:t>Final Grade</a:t>
          </a:r>
          <a:endParaRPr lang="en-IE" dirty="0"/>
        </a:p>
      </dgm:t>
    </dgm:pt>
    <dgm:pt modelId="{87E8A6C4-4D92-4BF1-86D4-9DABD672310B}" type="parTrans" cxnId="{30C08D4A-81A3-4737-A834-0F0445C5CB7A}">
      <dgm:prSet/>
      <dgm:spPr/>
      <dgm:t>
        <a:bodyPr/>
        <a:lstStyle/>
        <a:p>
          <a:endParaRPr lang="en-IE"/>
        </a:p>
      </dgm:t>
    </dgm:pt>
    <dgm:pt modelId="{009FDE74-5F61-428F-A2EB-63FC2A559D9E}" type="sibTrans" cxnId="{30C08D4A-81A3-4737-A834-0F0445C5CB7A}">
      <dgm:prSet/>
      <dgm:spPr/>
      <dgm:t>
        <a:bodyPr/>
        <a:lstStyle/>
        <a:p>
          <a:endParaRPr lang="en-IE"/>
        </a:p>
      </dgm:t>
    </dgm:pt>
    <dgm:pt modelId="{7E198D49-27AB-4C0C-870A-24810DF26D77}" type="pres">
      <dgm:prSet presAssocID="{BCCBD73A-075A-440F-A9F4-75DE673BA1C2}" presName="Name0" presStyleCnt="0">
        <dgm:presLayoutVars>
          <dgm:dir/>
          <dgm:resizeHandles val="exact"/>
        </dgm:presLayoutVars>
      </dgm:prSet>
      <dgm:spPr/>
    </dgm:pt>
    <dgm:pt modelId="{5065AF3B-E4E3-46C5-8BBF-2DC2B10A2694}" type="pres">
      <dgm:prSet presAssocID="{BCCBD73A-075A-440F-A9F4-75DE673BA1C2}" presName="vNodes" presStyleCnt="0"/>
      <dgm:spPr/>
    </dgm:pt>
    <dgm:pt modelId="{B5D4ADD3-8555-4A8C-A994-0ACC5E7BBDDA}" type="pres">
      <dgm:prSet presAssocID="{30E68602-E165-4BCD-AE60-4195A1568760}" presName="node" presStyleLbl="node1" presStyleIdx="0" presStyleCnt="3" custScaleX="269174" custScaleY="203582" custLinFactNeighborX="6013" custLinFactNeighborY="2856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AC552A2-9320-491B-957B-64C250C9FAB2}" type="pres">
      <dgm:prSet presAssocID="{AE345687-0938-42CD-B440-70C77ACC6179}" presName="spacerT" presStyleCnt="0"/>
      <dgm:spPr/>
    </dgm:pt>
    <dgm:pt modelId="{AAADF268-612C-4886-8714-84B9357E0F21}" type="pres">
      <dgm:prSet presAssocID="{AE345687-0938-42CD-B440-70C77ACC6179}" presName="sibTrans" presStyleLbl="sibTrans2D1" presStyleIdx="0" presStyleCnt="2"/>
      <dgm:spPr/>
      <dgm:t>
        <a:bodyPr/>
        <a:lstStyle/>
        <a:p>
          <a:endParaRPr lang="en-IE"/>
        </a:p>
      </dgm:t>
    </dgm:pt>
    <dgm:pt modelId="{53DA94BA-CF50-46D2-BF62-1F406FB1F87C}" type="pres">
      <dgm:prSet presAssocID="{AE345687-0938-42CD-B440-70C77ACC6179}" presName="spacerB" presStyleCnt="0"/>
      <dgm:spPr/>
    </dgm:pt>
    <dgm:pt modelId="{E6798C1F-1BB4-4FC5-88B2-37D7818C0AB8}" type="pres">
      <dgm:prSet presAssocID="{B604B6F5-8857-480F-A623-722B8FB5B95E}" presName="node" presStyleLbl="node1" presStyleIdx="1" presStyleCnt="3" custScaleX="247974" custScaleY="9989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B18276A-5F12-426D-9FAD-849E85C436FE}" type="pres">
      <dgm:prSet presAssocID="{BCCBD73A-075A-440F-A9F4-75DE673BA1C2}" presName="sibTransLast" presStyleLbl="sibTrans2D1" presStyleIdx="1" presStyleCnt="2" custAng="21223609" custLinFactX="-69213" custLinFactY="-100000" custLinFactNeighborX="-100000" custLinFactNeighborY="-111771"/>
      <dgm:spPr>
        <a:prstGeom prst="ellipse">
          <a:avLst/>
        </a:prstGeom>
      </dgm:spPr>
      <dgm:t>
        <a:bodyPr/>
        <a:lstStyle/>
        <a:p>
          <a:endParaRPr lang="en-IE"/>
        </a:p>
      </dgm:t>
    </dgm:pt>
    <dgm:pt modelId="{1D7F4A8B-3333-47E9-A8FC-C8E0A80DA140}" type="pres">
      <dgm:prSet presAssocID="{BCCBD73A-075A-440F-A9F4-75DE673BA1C2}" presName="connectorText" presStyleLbl="sibTrans2D1" presStyleIdx="1" presStyleCnt="2"/>
      <dgm:spPr/>
      <dgm:t>
        <a:bodyPr/>
        <a:lstStyle/>
        <a:p>
          <a:endParaRPr lang="en-IE"/>
        </a:p>
      </dgm:t>
    </dgm:pt>
    <dgm:pt modelId="{20C3331C-07B1-4990-BE74-66A0CACAB9D5}" type="pres">
      <dgm:prSet presAssocID="{BCCBD73A-075A-440F-A9F4-75DE673BA1C2}" presName="lastNode" presStyleLbl="node1" presStyleIdx="2" presStyleCnt="3" custScaleY="72338" custLinFactNeighborX="98056" custLinFactNeighborY="-142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4A813E0F-D0A4-4E9F-B4DB-5CFFD9D63CDA}" type="presOf" srcId="{BCCBD73A-075A-440F-A9F4-75DE673BA1C2}" destId="{7E198D49-27AB-4C0C-870A-24810DF26D77}" srcOrd="0" destOrd="0" presId="urn:microsoft.com/office/officeart/2005/8/layout/equation2"/>
    <dgm:cxn modelId="{3B4AED2E-05EF-4844-B864-A8524A1992B4}" srcId="{BCCBD73A-075A-440F-A9F4-75DE673BA1C2}" destId="{B604B6F5-8857-480F-A623-722B8FB5B95E}" srcOrd="1" destOrd="0" parTransId="{429152FD-61C4-4477-913F-ACA44D263DD5}" sibTransId="{07B59387-719C-4012-A6D0-C5FDE34F2D68}"/>
    <dgm:cxn modelId="{0B47B16E-1F93-4B81-A0B0-976E3AC42A23}" type="presOf" srcId="{07B59387-719C-4012-A6D0-C5FDE34F2D68}" destId="{1D7F4A8B-3333-47E9-A8FC-C8E0A80DA140}" srcOrd="1" destOrd="0" presId="urn:microsoft.com/office/officeart/2005/8/layout/equation2"/>
    <dgm:cxn modelId="{81B9AACB-BEB0-4EEF-BE10-9B62F078E97B}" type="presOf" srcId="{30E68602-E165-4BCD-AE60-4195A1568760}" destId="{B5D4ADD3-8555-4A8C-A994-0ACC5E7BBDDA}" srcOrd="0" destOrd="0" presId="urn:microsoft.com/office/officeart/2005/8/layout/equation2"/>
    <dgm:cxn modelId="{91A97CF3-5AC4-4CD6-97F5-E3DE7D256166}" srcId="{BCCBD73A-075A-440F-A9F4-75DE673BA1C2}" destId="{30E68602-E165-4BCD-AE60-4195A1568760}" srcOrd="0" destOrd="0" parTransId="{40B75359-6D45-4862-BA00-C05EBC824B39}" sibTransId="{AE345687-0938-42CD-B440-70C77ACC6179}"/>
    <dgm:cxn modelId="{8B1624D1-6F6B-4939-A066-BE8DC097F009}" type="presOf" srcId="{26A02EE6-91C7-48BB-BC41-368E80F71922}" destId="{20C3331C-07B1-4990-BE74-66A0CACAB9D5}" srcOrd="0" destOrd="0" presId="urn:microsoft.com/office/officeart/2005/8/layout/equation2"/>
    <dgm:cxn modelId="{39D51E09-1BEE-47E3-8561-CDC520457FDF}" type="presOf" srcId="{B604B6F5-8857-480F-A623-722B8FB5B95E}" destId="{E6798C1F-1BB4-4FC5-88B2-37D7818C0AB8}" srcOrd="0" destOrd="0" presId="urn:microsoft.com/office/officeart/2005/8/layout/equation2"/>
    <dgm:cxn modelId="{7914ADC7-FAF7-4291-93DE-0F2012FB647F}" type="presOf" srcId="{07B59387-719C-4012-A6D0-C5FDE34F2D68}" destId="{0B18276A-5F12-426D-9FAD-849E85C436FE}" srcOrd="0" destOrd="0" presId="urn:microsoft.com/office/officeart/2005/8/layout/equation2"/>
    <dgm:cxn modelId="{30C08D4A-81A3-4737-A834-0F0445C5CB7A}" srcId="{BCCBD73A-075A-440F-A9F4-75DE673BA1C2}" destId="{26A02EE6-91C7-48BB-BC41-368E80F71922}" srcOrd="2" destOrd="0" parTransId="{87E8A6C4-4D92-4BF1-86D4-9DABD672310B}" sibTransId="{009FDE74-5F61-428F-A2EB-63FC2A559D9E}"/>
    <dgm:cxn modelId="{B2045026-9714-4312-9EED-A32016765892}" type="presOf" srcId="{AE345687-0938-42CD-B440-70C77ACC6179}" destId="{AAADF268-612C-4886-8714-84B9357E0F21}" srcOrd="0" destOrd="0" presId="urn:microsoft.com/office/officeart/2005/8/layout/equation2"/>
    <dgm:cxn modelId="{0E51C406-C0AF-43BA-BAD4-7D0383093C8D}" type="presParOf" srcId="{7E198D49-27AB-4C0C-870A-24810DF26D77}" destId="{5065AF3B-E4E3-46C5-8BBF-2DC2B10A2694}" srcOrd="0" destOrd="0" presId="urn:microsoft.com/office/officeart/2005/8/layout/equation2"/>
    <dgm:cxn modelId="{4E8E9ABE-3D6B-4D34-82D2-B99FD04E4A8B}" type="presParOf" srcId="{5065AF3B-E4E3-46C5-8BBF-2DC2B10A2694}" destId="{B5D4ADD3-8555-4A8C-A994-0ACC5E7BBDDA}" srcOrd="0" destOrd="0" presId="urn:microsoft.com/office/officeart/2005/8/layout/equation2"/>
    <dgm:cxn modelId="{770871C7-1DB9-4B3D-B9C8-54EC50EA4A67}" type="presParOf" srcId="{5065AF3B-E4E3-46C5-8BBF-2DC2B10A2694}" destId="{EAC552A2-9320-491B-957B-64C250C9FAB2}" srcOrd="1" destOrd="0" presId="urn:microsoft.com/office/officeart/2005/8/layout/equation2"/>
    <dgm:cxn modelId="{4AC3D35C-68DC-4AC0-8AB2-C0739A793689}" type="presParOf" srcId="{5065AF3B-E4E3-46C5-8BBF-2DC2B10A2694}" destId="{AAADF268-612C-4886-8714-84B9357E0F21}" srcOrd="2" destOrd="0" presId="urn:microsoft.com/office/officeart/2005/8/layout/equation2"/>
    <dgm:cxn modelId="{965B13D1-3C6A-4832-AE0A-A53A583C6AB1}" type="presParOf" srcId="{5065AF3B-E4E3-46C5-8BBF-2DC2B10A2694}" destId="{53DA94BA-CF50-46D2-BF62-1F406FB1F87C}" srcOrd="3" destOrd="0" presId="urn:microsoft.com/office/officeart/2005/8/layout/equation2"/>
    <dgm:cxn modelId="{C1C49B51-E792-4C73-BB87-BAD5A6F69253}" type="presParOf" srcId="{5065AF3B-E4E3-46C5-8BBF-2DC2B10A2694}" destId="{E6798C1F-1BB4-4FC5-88B2-37D7818C0AB8}" srcOrd="4" destOrd="0" presId="urn:microsoft.com/office/officeart/2005/8/layout/equation2"/>
    <dgm:cxn modelId="{B04EF1BE-AF4C-464E-924F-761ED2B64868}" type="presParOf" srcId="{7E198D49-27AB-4C0C-870A-24810DF26D77}" destId="{0B18276A-5F12-426D-9FAD-849E85C436FE}" srcOrd="1" destOrd="0" presId="urn:microsoft.com/office/officeart/2005/8/layout/equation2"/>
    <dgm:cxn modelId="{C599A8B8-D9DA-4FDD-88A7-1E27336AF47E}" type="presParOf" srcId="{0B18276A-5F12-426D-9FAD-849E85C436FE}" destId="{1D7F4A8B-3333-47E9-A8FC-C8E0A80DA140}" srcOrd="0" destOrd="0" presId="urn:microsoft.com/office/officeart/2005/8/layout/equation2"/>
    <dgm:cxn modelId="{8A18CDB3-0C7F-448A-ABD3-4ED86978E7CC}" type="presParOf" srcId="{7E198D49-27AB-4C0C-870A-24810DF26D77}" destId="{20C3331C-07B1-4990-BE74-66A0CACAB9D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909D88-55BF-4244-9219-02058892A8FD}">
      <dsp:nvSpPr>
        <dsp:cNvPr id="0" name=""/>
        <dsp:cNvSpPr/>
      </dsp:nvSpPr>
      <dsp:spPr>
        <a:xfrm>
          <a:off x="5124960" y="34371"/>
          <a:ext cx="1212482" cy="1212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Starting their own Business</a:t>
          </a:r>
          <a:endParaRPr lang="en-IE" sz="1800" kern="1200" dirty="0"/>
        </a:p>
      </dsp:txBody>
      <dsp:txXfrm>
        <a:off x="5124960" y="34371"/>
        <a:ext cx="1212482" cy="1212482"/>
      </dsp:txXfrm>
    </dsp:sp>
    <dsp:sp modelId="{4BB3212B-4DAC-4781-8CFC-4873A34A08E8}">
      <dsp:nvSpPr>
        <dsp:cNvPr id="0" name=""/>
        <dsp:cNvSpPr/>
      </dsp:nvSpPr>
      <dsp:spPr>
        <a:xfrm>
          <a:off x="2272378" y="-752"/>
          <a:ext cx="4546428" cy="4546428"/>
        </a:xfrm>
        <a:prstGeom prst="circularArrow">
          <a:avLst>
            <a:gd name="adj1" fmla="val 5200"/>
            <a:gd name="adj2" fmla="val 335933"/>
            <a:gd name="adj3" fmla="val 21293160"/>
            <a:gd name="adj4" fmla="val 19766310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FCC94-DA6F-4386-A416-DD0D6C0186B4}">
      <dsp:nvSpPr>
        <dsp:cNvPr id="0" name=""/>
        <dsp:cNvSpPr/>
      </dsp:nvSpPr>
      <dsp:spPr>
        <a:xfrm>
          <a:off x="5857706" y="2289532"/>
          <a:ext cx="1212482" cy="1212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Architecture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Engineering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ffectLst>
                <a:outerShdw blurRad="38100" dist="38100" dir="2700000" algn="tl">
                  <a:srgbClr val="C0C0C0"/>
                </a:outerShdw>
              </a:effectLst>
            </a:rPr>
            <a:t>Science</a:t>
          </a:r>
          <a:r>
            <a:rPr lang="en-IE" sz="1600" kern="1200" dirty="0" smtClean="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200" kern="1200" dirty="0"/>
        </a:p>
      </dsp:txBody>
      <dsp:txXfrm>
        <a:off x="5857706" y="2289532"/>
        <a:ext cx="1212482" cy="1212482"/>
      </dsp:txXfrm>
    </dsp:sp>
    <dsp:sp modelId="{44CA8C66-11C5-4ABA-9C4F-2BA809907DA8}">
      <dsp:nvSpPr>
        <dsp:cNvPr id="0" name=""/>
        <dsp:cNvSpPr/>
      </dsp:nvSpPr>
      <dsp:spPr>
        <a:xfrm>
          <a:off x="2272378" y="-752"/>
          <a:ext cx="4546428" cy="4546428"/>
        </a:xfrm>
        <a:prstGeom prst="circularArrow">
          <a:avLst>
            <a:gd name="adj1" fmla="val 5200"/>
            <a:gd name="adj2" fmla="val 335933"/>
            <a:gd name="adj3" fmla="val 4014613"/>
            <a:gd name="adj4" fmla="val 2253510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E402D-6FB2-4E4F-9E33-DB9F718ACA83}">
      <dsp:nvSpPr>
        <dsp:cNvPr id="0" name=""/>
        <dsp:cNvSpPr/>
      </dsp:nvSpPr>
      <dsp:spPr>
        <a:xfrm>
          <a:off x="3939352" y="3683298"/>
          <a:ext cx="1212482" cy="1212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Business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I.T.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Sales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Marketing</a:t>
          </a:r>
        </a:p>
      </dsp:txBody>
      <dsp:txXfrm>
        <a:off x="3939352" y="3683298"/>
        <a:ext cx="1212482" cy="1212482"/>
      </dsp:txXfrm>
    </dsp:sp>
    <dsp:sp modelId="{33CBF75E-DF57-4864-899B-0102B3A4A64D}">
      <dsp:nvSpPr>
        <dsp:cNvPr id="0" name=""/>
        <dsp:cNvSpPr/>
      </dsp:nvSpPr>
      <dsp:spPr>
        <a:xfrm>
          <a:off x="2272378" y="-752"/>
          <a:ext cx="4546428" cy="4546428"/>
        </a:xfrm>
        <a:prstGeom prst="circularArrow">
          <a:avLst>
            <a:gd name="adj1" fmla="val 5200"/>
            <a:gd name="adj2" fmla="val 335933"/>
            <a:gd name="adj3" fmla="val 8210557"/>
            <a:gd name="adj4" fmla="val 6449453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5FA298-E43B-4FBE-A128-81ABA0C38F03}">
      <dsp:nvSpPr>
        <dsp:cNvPr id="0" name=""/>
        <dsp:cNvSpPr/>
      </dsp:nvSpPr>
      <dsp:spPr>
        <a:xfrm>
          <a:off x="1894299" y="2289532"/>
          <a:ext cx="1465878" cy="1212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Trade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Apprenticeship</a:t>
          </a:r>
          <a:endParaRPr lang="en-IE" sz="1600" kern="1200" dirty="0"/>
        </a:p>
      </dsp:txBody>
      <dsp:txXfrm>
        <a:off x="1894299" y="2289532"/>
        <a:ext cx="1465878" cy="1212482"/>
      </dsp:txXfrm>
    </dsp:sp>
    <dsp:sp modelId="{192C0BA5-10D6-46D9-8611-69D7F50F0197}">
      <dsp:nvSpPr>
        <dsp:cNvPr id="0" name=""/>
        <dsp:cNvSpPr/>
      </dsp:nvSpPr>
      <dsp:spPr>
        <a:xfrm>
          <a:off x="2272378" y="-752"/>
          <a:ext cx="4546428" cy="4546428"/>
        </a:xfrm>
        <a:prstGeom prst="circularArrow">
          <a:avLst>
            <a:gd name="adj1" fmla="val 5200"/>
            <a:gd name="adj2" fmla="val 335933"/>
            <a:gd name="adj3" fmla="val 12297756"/>
            <a:gd name="adj4" fmla="val 10770907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564D5-729C-4A69-A3CA-35EFF1060FFA}">
      <dsp:nvSpPr>
        <dsp:cNvPr id="0" name=""/>
        <dsp:cNvSpPr/>
      </dsp:nvSpPr>
      <dsp:spPr>
        <a:xfrm>
          <a:off x="2753743" y="34371"/>
          <a:ext cx="1212482" cy="1212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smtClean="0"/>
            <a:t>Points towards CAO Application</a:t>
          </a:r>
          <a:endParaRPr lang="en-IE" sz="1800" kern="1200" dirty="0"/>
        </a:p>
      </dsp:txBody>
      <dsp:txXfrm>
        <a:off x="2753743" y="34371"/>
        <a:ext cx="1212482" cy="1212482"/>
      </dsp:txXfrm>
    </dsp:sp>
    <dsp:sp modelId="{E14B7AE9-4AE1-4920-98C2-9FB3EA2D3DE5}">
      <dsp:nvSpPr>
        <dsp:cNvPr id="0" name=""/>
        <dsp:cNvSpPr/>
      </dsp:nvSpPr>
      <dsp:spPr>
        <a:xfrm>
          <a:off x="2272378" y="-752"/>
          <a:ext cx="4546428" cy="4546428"/>
        </a:xfrm>
        <a:prstGeom prst="circularArrow">
          <a:avLst>
            <a:gd name="adj1" fmla="val 5200"/>
            <a:gd name="adj2" fmla="val 335933"/>
            <a:gd name="adj3" fmla="val 16865602"/>
            <a:gd name="adj4" fmla="val 15198465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4ADD3-8555-4A8C-A994-0ACC5E7BBDDA}">
      <dsp:nvSpPr>
        <dsp:cNvPr id="0" name=""/>
        <dsp:cNvSpPr/>
      </dsp:nvSpPr>
      <dsp:spPr>
        <a:xfrm>
          <a:off x="705341" y="30424"/>
          <a:ext cx="3509564" cy="2654357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000" kern="1200" dirty="0" smtClean="0"/>
            <a:t>Portfolio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000" kern="1200" dirty="0" smtClean="0"/>
            <a:t>60%</a:t>
          </a:r>
          <a:endParaRPr lang="en-IE" sz="4000" kern="1200" dirty="0"/>
        </a:p>
      </dsp:txBody>
      <dsp:txXfrm>
        <a:off x="1219305" y="419146"/>
        <a:ext cx="2481636" cy="1876913"/>
      </dsp:txXfrm>
    </dsp:sp>
    <dsp:sp modelId="{AAADF268-612C-4886-8714-84B9357E0F21}">
      <dsp:nvSpPr>
        <dsp:cNvPr id="0" name=""/>
        <dsp:cNvSpPr/>
      </dsp:nvSpPr>
      <dsp:spPr>
        <a:xfrm>
          <a:off x="2003614" y="2760411"/>
          <a:ext cx="756219" cy="756219"/>
        </a:xfrm>
        <a:prstGeom prst="mathPlus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400" kern="1200"/>
        </a:p>
      </dsp:txBody>
      <dsp:txXfrm>
        <a:off x="2103851" y="3049589"/>
        <a:ext cx="555745" cy="177863"/>
      </dsp:txXfrm>
    </dsp:sp>
    <dsp:sp modelId="{E6798C1F-1BB4-4FC5-88B2-37D7818C0AB8}">
      <dsp:nvSpPr>
        <dsp:cNvPr id="0" name=""/>
        <dsp:cNvSpPr/>
      </dsp:nvSpPr>
      <dsp:spPr>
        <a:xfrm>
          <a:off x="765147" y="3622502"/>
          <a:ext cx="3233152" cy="1302458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/>
            <a:t>Written Exam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800" kern="1200" dirty="0" smtClean="0"/>
            <a:t>40%</a:t>
          </a:r>
          <a:endParaRPr lang="en-IE" sz="2800" kern="1200" dirty="0"/>
        </a:p>
      </dsp:txBody>
      <dsp:txXfrm>
        <a:off x="1238631" y="3813243"/>
        <a:ext cx="2286184" cy="920976"/>
      </dsp:txXfrm>
    </dsp:sp>
    <dsp:sp modelId="{0B18276A-5F12-426D-9FAD-849E85C436FE}">
      <dsp:nvSpPr>
        <dsp:cNvPr id="0" name=""/>
        <dsp:cNvSpPr/>
      </dsp:nvSpPr>
      <dsp:spPr>
        <a:xfrm rot="21182626">
          <a:off x="3353855" y="1178947"/>
          <a:ext cx="705488" cy="485023"/>
        </a:xfrm>
        <a:prstGeom prst="ellipse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200" kern="1200"/>
        </a:p>
      </dsp:txBody>
      <dsp:txXfrm>
        <a:off x="3354391" y="1284763"/>
        <a:ext cx="559981" cy="291013"/>
      </dsp:txXfrm>
    </dsp:sp>
    <dsp:sp modelId="{20C3331C-07B1-4990-BE74-66A0CACAB9D5}">
      <dsp:nvSpPr>
        <dsp:cNvPr id="0" name=""/>
        <dsp:cNvSpPr/>
      </dsp:nvSpPr>
      <dsp:spPr>
        <a:xfrm>
          <a:off x="5545745" y="1482198"/>
          <a:ext cx="2607654" cy="1886325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800" kern="1200" dirty="0" smtClean="0"/>
            <a:t>Final Grade</a:t>
          </a:r>
          <a:endParaRPr lang="en-IE" sz="4800" kern="1200" dirty="0"/>
        </a:p>
      </dsp:txBody>
      <dsp:txXfrm>
        <a:off x="5927627" y="1758444"/>
        <a:ext cx="1843890" cy="1333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4603B-9A59-4D1E-AFEF-566839837888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7FB8D-B7DD-4BB0-886B-914C7206F55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28290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F9FAA-63C6-44FB-9819-6552C5AD1CCD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C4ED7-0B22-4E06-A76D-612C4DBD789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857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17D9C27-C384-43DC-AE85-59205E08456A}" type="slidenum">
              <a:rPr lang="ga-IE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ga-IE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930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C4ED7-0B22-4E06-A76D-612C4DBD789E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862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5113B0-6830-47C0-BC93-D7073574FF39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39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DEA274-B098-40ED-854A-81318E449865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978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C86AE-1800-4D95-B7A5-712C0D503E12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58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C4ED7-0B22-4E06-A76D-612C4DBD789E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2837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ABB887-6E4B-4C10-8E05-09D3F9C98B59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16BA505-58A4-4BE5-96F6-99495795149F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92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ga-IE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373DBD-64AF-44EE-B195-2DA1B40C22D0}" type="slidenum">
              <a:rPr lang="ga-IE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ga-IE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56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E896349-61F8-4769-91A0-E476A9E9654A}" type="datetimeFigureOut">
              <a:rPr lang="en-IE" smtClean="0"/>
              <a:t>27/02/2017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5674BF-6E60-4A72-BD5E-81140A3A2233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Leaving Certificate Vocational Programme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Senior Options Night 2017</a:t>
            </a:r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51757"/>
            <a:ext cx="2614736" cy="3495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51757"/>
            <a:ext cx="2713127" cy="3495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889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8229600" cy="692696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Subject Combinations 20</a:t>
            </a:r>
            <a:r>
              <a:rPr lang="ga-IE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IE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5/16</a:t>
            </a:r>
            <a:endParaRPr lang="en-GB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658551"/>
            <a:ext cx="8964613" cy="59499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IE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Specialist Groupings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IE" sz="3600" b="1" dirty="0" smtClean="0">
                <a:solidFill>
                  <a:srgbClr val="000000"/>
                </a:solidFill>
              </a:rPr>
              <a:t>1. </a:t>
            </a:r>
            <a:r>
              <a:rPr lang="en-IE" sz="3600" dirty="0">
                <a:solidFill>
                  <a:srgbClr val="000000"/>
                </a:solidFill>
              </a:rPr>
              <a:t>Construction Studies; Engineering; Design and Communication Graphics; Technology  - </a:t>
            </a:r>
            <a:r>
              <a:rPr lang="en-IE" sz="3600" b="1" dirty="0">
                <a:solidFill>
                  <a:srgbClr val="000000"/>
                </a:solidFill>
              </a:rPr>
              <a:t>Any Two</a:t>
            </a:r>
            <a:r>
              <a:rPr lang="en-IE" sz="3600" dirty="0">
                <a:solidFill>
                  <a:srgbClr val="000000"/>
                </a:solidFill>
              </a:rPr>
              <a:t> </a:t>
            </a:r>
            <a:br>
              <a:rPr lang="en-IE" sz="3600" dirty="0">
                <a:solidFill>
                  <a:srgbClr val="000000"/>
                </a:solidFill>
              </a:rPr>
            </a:br>
            <a:r>
              <a:rPr lang="en-IE" sz="3600" b="1" dirty="0" smtClean="0">
                <a:solidFill>
                  <a:srgbClr val="000000"/>
                </a:solidFill>
              </a:rPr>
              <a:t>2</a:t>
            </a:r>
            <a:r>
              <a:rPr lang="en-IE" sz="3600" dirty="0" smtClean="0">
                <a:solidFill>
                  <a:srgbClr val="000000"/>
                </a:solidFill>
              </a:rPr>
              <a:t>. </a:t>
            </a:r>
            <a:r>
              <a:rPr lang="en-IE" sz="3600" dirty="0">
                <a:solidFill>
                  <a:srgbClr val="000000"/>
                </a:solidFill>
              </a:rPr>
              <a:t>Physics </a:t>
            </a:r>
            <a:r>
              <a:rPr lang="en-IE" sz="3600" b="1" dirty="0">
                <a:solidFill>
                  <a:srgbClr val="000000"/>
                </a:solidFill>
              </a:rPr>
              <a:t>and</a:t>
            </a:r>
            <a:r>
              <a:rPr lang="en-IE" sz="3600" dirty="0">
                <a:solidFill>
                  <a:srgbClr val="000000"/>
                </a:solidFill>
              </a:rPr>
              <a:t> </a:t>
            </a:r>
            <a:r>
              <a:rPr lang="en-IE" sz="3600" dirty="0" smtClean="0">
                <a:solidFill>
                  <a:srgbClr val="000000"/>
                </a:solidFill>
              </a:rPr>
              <a:t>Construction Studies</a:t>
            </a:r>
            <a:r>
              <a:rPr lang="en-IE" sz="3600" dirty="0">
                <a:solidFill>
                  <a:srgbClr val="000000"/>
                </a:solidFill>
              </a:rPr>
              <a:t> </a:t>
            </a:r>
            <a:r>
              <a:rPr lang="en-IE" sz="3600" b="1" dirty="0">
                <a:solidFill>
                  <a:srgbClr val="000000"/>
                </a:solidFill>
              </a:rPr>
              <a:t>or</a:t>
            </a:r>
            <a:r>
              <a:rPr lang="en-IE" sz="3600" dirty="0">
                <a:solidFill>
                  <a:srgbClr val="000000"/>
                </a:solidFill>
              </a:rPr>
              <a:t> Engineering </a:t>
            </a:r>
            <a:r>
              <a:rPr lang="en-IE" sz="3600" b="1" dirty="0">
                <a:solidFill>
                  <a:srgbClr val="000000"/>
                </a:solidFill>
              </a:rPr>
              <a:t>or</a:t>
            </a:r>
            <a:r>
              <a:rPr lang="en-IE" sz="3600" dirty="0">
                <a:solidFill>
                  <a:srgbClr val="000000"/>
                </a:solidFill>
              </a:rPr>
              <a:t> Technology </a:t>
            </a:r>
            <a:r>
              <a:rPr lang="en-IE" sz="3600" b="1" dirty="0">
                <a:solidFill>
                  <a:srgbClr val="000000"/>
                </a:solidFill>
              </a:rPr>
              <a:t>or</a:t>
            </a:r>
            <a:r>
              <a:rPr lang="en-IE" sz="3600" dirty="0">
                <a:solidFill>
                  <a:srgbClr val="000000"/>
                </a:solidFill>
              </a:rPr>
              <a:t> Design &amp; Communication </a:t>
            </a:r>
            <a:r>
              <a:rPr lang="en-IE" sz="3600" dirty="0" smtClean="0">
                <a:solidFill>
                  <a:srgbClr val="000000"/>
                </a:solidFill>
              </a:rPr>
              <a:t>Graphics</a:t>
            </a:r>
            <a:r>
              <a:rPr lang="en-IE" sz="3600" dirty="0">
                <a:solidFill>
                  <a:srgbClr val="000000"/>
                </a:solidFill>
              </a:rPr>
              <a:t/>
            </a:r>
            <a:br>
              <a:rPr lang="en-IE" sz="3600" dirty="0">
                <a:solidFill>
                  <a:srgbClr val="000000"/>
                </a:solidFill>
              </a:rPr>
            </a:br>
            <a:r>
              <a:rPr lang="en-IE" sz="3600" b="1" dirty="0">
                <a:solidFill>
                  <a:srgbClr val="000000"/>
                </a:solidFill>
              </a:rPr>
              <a:t>3</a:t>
            </a:r>
            <a:r>
              <a:rPr lang="en-IE" sz="3600" b="1" dirty="0" smtClean="0">
                <a:solidFill>
                  <a:srgbClr val="000000"/>
                </a:solidFill>
              </a:rPr>
              <a:t>. </a:t>
            </a:r>
            <a:r>
              <a:rPr lang="en-IE" sz="3600" dirty="0">
                <a:solidFill>
                  <a:srgbClr val="000000"/>
                </a:solidFill>
              </a:rPr>
              <a:t>Accounting; Business; Economics - </a:t>
            </a:r>
            <a:r>
              <a:rPr lang="en-IE" sz="3600" b="1" dirty="0">
                <a:solidFill>
                  <a:srgbClr val="000000"/>
                </a:solidFill>
              </a:rPr>
              <a:t>Any two</a:t>
            </a:r>
            <a:r>
              <a:rPr lang="en-IE" sz="3600" dirty="0">
                <a:solidFill>
                  <a:srgbClr val="000000"/>
                </a:solidFill>
              </a:rPr>
              <a:t>  </a:t>
            </a:r>
            <a:br>
              <a:rPr lang="en-IE" sz="3600" dirty="0">
                <a:solidFill>
                  <a:srgbClr val="000000"/>
                </a:solidFill>
              </a:rPr>
            </a:br>
            <a:r>
              <a:rPr lang="en-IE" sz="3600" b="1" dirty="0">
                <a:solidFill>
                  <a:srgbClr val="000000"/>
                </a:solidFill>
              </a:rPr>
              <a:t>4</a:t>
            </a:r>
            <a:r>
              <a:rPr lang="en-IE" sz="3600" b="1" dirty="0" smtClean="0">
                <a:solidFill>
                  <a:srgbClr val="000000"/>
                </a:solidFill>
              </a:rPr>
              <a:t>. </a:t>
            </a:r>
            <a:r>
              <a:rPr lang="en-IE" sz="3600" dirty="0">
                <a:solidFill>
                  <a:srgbClr val="000000"/>
                </a:solidFill>
              </a:rPr>
              <a:t>Physics </a:t>
            </a:r>
            <a:r>
              <a:rPr lang="en-IE" sz="3600" b="1" dirty="0">
                <a:solidFill>
                  <a:srgbClr val="000000"/>
                </a:solidFill>
              </a:rPr>
              <a:t>and</a:t>
            </a:r>
            <a:r>
              <a:rPr lang="en-IE" sz="3600" dirty="0">
                <a:solidFill>
                  <a:srgbClr val="000000"/>
                </a:solidFill>
              </a:rPr>
              <a:t> Chemistry</a:t>
            </a:r>
            <a:br>
              <a:rPr lang="en-IE" sz="3600" dirty="0">
                <a:solidFill>
                  <a:srgbClr val="000000"/>
                </a:solidFill>
              </a:rPr>
            </a:br>
            <a:r>
              <a:rPr lang="en-IE" sz="3600" b="1" dirty="0" smtClean="0">
                <a:solidFill>
                  <a:srgbClr val="000000"/>
                </a:solidFill>
              </a:rPr>
              <a:t>5. </a:t>
            </a:r>
            <a:r>
              <a:rPr lang="en-IE" sz="3600" dirty="0">
                <a:solidFill>
                  <a:srgbClr val="000000"/>
                </a:solidFill>
              </a:rPr>
              <a:t>Biology </a:t>
            </a:r>
            <a:r>
              <a:rPr lang="en-IE" sz="3600" b="1" dirty="0">
                <a:solidFill>
                  <a:srgbClr val="000000"/>
                </a:solidFill>
              </a:rPr>
              <a:t>and </a:t>
            </a:r>
            <a:r>
              <a:rPr lang="en-IE" sz="3600" dirty="0">
                <a:solidFill>
                  <a:srgbClr val="000000"/>
                </a:solidFill>
              </a:rPr>
              <a:t>Chemistry </a:t>
            </a:r>
            <a:r>
              <a:rPr lang="en-IE" sz="3600" b="1" dirty="0">
                <a:solidFill>
                  <a:srgbClr val="000000"/>
                </a:solidFill>
              </a:rPr>
              <a:t>or</a:t>
            </a:r>
            <a:r>
              <a:rPr lang="en-IE" sz="3600" dirty="0">
                <a:solidFill>
                  <a:srgbClr val="000000"/>
                </a:solidFill>
              </a:rPr>
              <a:t> </a:t>
            </a:r>
            <a:r>
              <a:rPr lang="en-IE" sz="3600" dirty="0" smtClean="0">
                <a:solidFill>
                  <a:srgbClr val="000000"/>
                </a:solidFill>
              </a:rPr>
              <a:t>Physics</a:t>
            </a:r>
            <a:endParaRPr lang="ga-IE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5360151"/>
            <a:ext cx="2869149" cy="149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2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31440" y="-18256"/>
            <a:ext cx="8229600" cy="1143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Subject Combinations 20</a:t>
            </a:r>
            <a:r>
              <a:rPr lang="ga-IE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IE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5/16</a:t>
            </a:r>
            <a:endParaRPr lang="en-GB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0" y="836712"/>
            <a:ext cx="8229600" cy="50014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IE" sz="24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Service Groupings</a:t>
            </a:r>
            <a:endParaRPr lang="en-IE" sz="2400" b="1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ga-I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1440" y="1412776"/>
            <a:ext cx="86409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200" b="1" dirty="0" smtClean="0"/>
              <a:t>6. </a:t>
            </a:r>
            <a:r>
              <a:rPr lang="en-IE" sz="3200" dirty="0"/>
              <a:t>Engineering </a:t>
            </a:r>
            <a:r>
              <a:rPr lang="en-IE" sz="3200" b="1" dirty="0"/>
              <a:t>or</a:t>
            </a:r>
            <a:r>
              <a:rPr lang="en-IE" sz="3200" dirty="0"/>
              <a:t> Technology </a:t>
            </a:r>
            <a:r>
              <a:rPr lang="en-IE" sz="3200" b="1" dirty="0"/>
              <a:t>or </a:t>
            </a:r>
            <a:r>
              <a:rPr lang="en-IE" sz="3200" dirty="0"/>
              <a:t>Construction Studies </a:t>
            </a:r>
            <a:r>
              <a:rPr lang="en-IE" sz="3200" b="1" dirty="0"/>
              <a:t>or </a:t>
            </a:r>
            <a:r>
              <a:rPr lang="en-IE" sz="3200" dirty="0"/>
              <a:t>Design &amp; Communication Graphics </a:t>
            </a:r>
            <a:r>
              <a:rPr lang="en-IE" sz="3200" b="1" dirty="0"/>
              <a:t>and </a:t>
            </a:r>
            <a:r>
              <a:rPr lang="en-IE" sz="3200" dirty="0"/>
              <a:t>Accounting </a:t>
            </a:r>
            <a:r>
              <a:rPr lang="en-IE" sz="3200" b="1" dirty="0"/>
              <a:t>or </a:t>
            </a:r>
            <a:r>
              <a:rPr lang="en-IE" sz="3200" dirty="0"/>
              <a:t>Business </a:t>
            </a:r>
            <a:r>
              <a:rPr lang="en-IE" sz="3200" b="1" dirty="0" smtClean="0"/>
              <a:t>or </a:t>
            </a:r>
            <a:r>
              <a:rPr lang="en-IE" sz="3200" dirty="0" smtClean="0"/>
              <a:t>Economics</a:t>
            </a:r>
            <a:r>
              <a:rPr lang="en-IE" sz="3200" dirty="0"/>
              <a:t/>
            </a:r>
            <a:br>
              <a:rPr lang="en-IE" sz="3200" dirty="0"/>
            </a:br>
            <a:r>
              <a:rPr lang="en-IE" sz="3200" b="1" dirty="0" smtClean="0"/>
              <a:t>7. </a:t>
            </a:r>
            <a:r>
              <a:rPr lang="en-IE" sz="3200" dirty="0"/>
              <a:t>Home Economics </a:t>
            </a:r>
            <a:r>
              <a:rPr lang="en-IE" sz="3200" b="1" dirty="0"/>
              <a:t>and </a:t>
            </a:r>
            <a:r>
              <a:rPr lang="en-IE" sz="3200" dirty="0"/>
              <a:t>Accounting </a:t>
            </a:r>
            <a:r>
              <a:rPr lang="en-IE" sz="3200" b="1" dirty="0"/>
              <a:t>or </a:t>
            </a:r>
            <a:r>
              <a:rPr lang="en-IE" sz="3200" dirty="0"/>
              <a:t>Business </a:t>
            </a:r>
            <a:r>
              <a:rPr lang="en-IE" sz="3200" b="1" dirty="0"/>
              <a:t>or</a:t>
            </a:r>
            <a:r>
              <a:rPr lang="en-IE" sz="3200" dirty="0"/>
              <a:t> </a:t>
            </a:r>
            <a:r>
              <a:rPr lang="en-IE" sz="3200" dirty="0" smtClean="0"/>
              <a:t>Economics</a:t>
            </a:r>
            <a:r>
              <a:rPr lang="en-IE" sz="3200" dirty="0"/>
              <a:t/>
            </a:r>
            <a:br>
              <a:rPr lang="en-IE" sz="3200" dirty="0"/>
            </a:br>
            <a:r>
              <a:rPr lang="en-IE" sz="3200" b="1" dirty="0" smtClean="0"/>
              <a:t>8. </a:t>
            </a:r>
            <a:r>
              <a:rPr lang="en-IE" sz="3200" dirty="0"/>
              <a:t>Art  Design or Craftwork Option </a:t>
            </a:r>
            <a:r>
              <a:rPr lang="en-IE" sz="3200" b="1" dirty="0"/>
              <a:t>and </a:t>
            </a:r>
            <a:r>
              <a:rPr lang="en-IE" sz="3200" dirty="0"/>
              <a:t>Accounting </a:t>
            </a:r>
            <a:r>
              <a:rPr lang="en-IE" sz="3200" b="1" dirty="0"/>
              <a:t>or </a:t>
            </a:r>
            <a:r>
              <a:rPr lang="en-IE" sz="3200" dirty="0"/>
              <a:t>Business </a:t>
            </a:r>
            <a:r>
              <a:rPr lang="en-IE" sz="3200" b="1" dirty="0"/>
              <a:t>or</a:t>
            </a:r>
            <a:r>
              <a:rPr lang="en-IE" sz="3200" dirty="0"/>
              <a:t> Economics</a:t>
            </a:r>
            <a:r>
              <a:rPr lang="en-IE" sz="3600" dirty="0"/>
              <a:t/>
            </a:r>
            <a:br>
              <a:rPr lang="en-IE" sz="3600" dirty="0"/>
            </a:br>
            <a:r>
              <a:rPr lang="en-IE" sz="3600" b="1" dirty="0" smtClean="0"/>
              <a:t>9. </a:t>
            </a:r>
            <a:r>
              <a:rPr lang="en-IE" sz="3200" dirty="0"/>
              <a:t>Music </a:t>
            </a:r>
            <a:r>
              <a:rPr lang="en-IE" sz="3200" b="1" dirty="0"/>
              <a:t>and </a:t>
            </a:r>
            <a:r>
              <a:rPr lang="en-IE" sz="3200" dirty="0"/>
              <a:t>Accounting </a:t>
            </a:r>
            <a:r>
              <a:rPr lang="en-IE" sz="3200" b="1" dirty="0"/>
              <a:t>or </a:t>
            </a:r>
            <a:r>
              <a:rPr lang="en-IE" sz="3200" dirty="0"/>
              <a:t>Business </a:t>
            </a:r>
            <a:endParaRPr lang="en-IE" sz="3200" dirty="0" smtClean="0"/>
          </a:p>
          <a:p>
            <a:r>
              <a:rPr lang="en-IE" sz="3200" b="1" dirty="0"/>
              <a:t> </a:t>
            </a:r>
            <a:r>
              <a:rPr lang="en-IE" sz="3200" b="1" dirty="0" smtClean="0"/>
              <a:t>     </a:t>
            </a:r>
            <a:r>
              <a:rPr lang="en-IE" sz="3200" b="1" dirty="0" smtClean="0"/>
              <a:t>or</a:t>
            </a:r>
            <a:r>
              <a:rPr lang="en-IE" sz="3200" dirty="0"/>
              <a:t> Economics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499" y="5288143"/>
            <a:ext cx="3007082" cy="156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7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Sample Leaving Certificate with LCVP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20415881"/>
              </p:ext>
            </p:extLst>
          </p:nvPr>
        </p:nvGraphicFramePr>
        <p:xfrm>
          <a:off x="-1548680" y="1844824"/>
          <a:ext cx="9001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17904" y="1772816"/>
            <a:ext cx="462609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50"/>
                </a:solidFill>
              </a:rPr>
              <a:t>English, Irish &amp; Maths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F0"/>
                </a:solidFill>
              </a:rPr>
              <a:t>Spanish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3600" dirty="0" smtClean="0">
                <a:solidFill>
                  <a:srgbClr val="7030A0"/>
                </a:solidFill>
              </a:rPr>
              <a:t>Economics, Accounting, 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70C0"/>
                </a:solidFill>
              </a:rPr>
              <a:t>LCVP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6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Sample Leaving Certificate with LCVP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54116312"/>
              </p:ext>
            </p:extLst>
          </p:nvPr>
        </p:nvGraphicFramePr>
        <p:xfrm>
          <a:off x="-1548680" y="1795197"/>
          <a:ext cx="9001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17904" y="1772816"/>
            <a:ext cx="462609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50"/>
                </a:solidFill>
              </a:rPr>
              <a:t>English, Irish &amp; Maths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F0"/>
                </a:solidFill>
              </a:rPr>
              <a:t>French</a:t>
            </a:r>
            <a:endParaRPr lang="en-IE" sz="4000" dirty="0" smtClean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3600" dirty="0" smtClean="0">
                <a:solidFill>
                  <a:srgbClr val="7030A0"/>
                </a:solidFill>
              </a:rPr>
              <a:t>Construction, Physics, Geography</a:t>
            </a:r>
            <a:endParaRPr lang="en-IE" sz="3600" dirty="0" smtClean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70C0"/>
                </a:solidFill>
              </a:rPr>
              <a:t>LCVP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4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Point</a:t>
            </a:r>
            <a:endParaRPr lang="en-IE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 Students should choose Leaving Certificate subjects according to their interests and abilities not in order to take LCVP!</a:t>
            </a:r>
            <a:endParaRPr lang="en-IE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988890" cy="2916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68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accent2"/>
                </a:solidFill>
              </a:rPr>
              <a:t>Elements of the Course</a:t>
            </a:r>
            <a:endParaRPr lang="en-IE" dirty="0">
              <a:solidFill>
                <a:schemeClr val="accent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08199982"/>
              </p:ext>
            </p:extLst>
          </p:nvPr>
        </p:nvGraphicFramePr>
        <p:xfrm>
          <a:off x="612775" y="1600200"/>
          <a:ext cx="81534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qual 2"/>
          <p:cNvSpPr/>
          <p:nvPr/>
        </p:nvSpPr>
        <p:spPr>
          <a:xfrm>
            <a:off x="5004048" y="3429000"/>
            <a:ext cx="914400" cy="914400"/>
          </a:xfrm>
          <a:prstGeom prst="mathEqua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13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>
                <a:solidFill>
                  <a:schemeClr val="accent2"/>
                </a:solidFill>
              </a:rPr>
              <a:t>Portfolio – completed by March of 6</a:t>
            </a:r>
            <a:r>
              <a:rPr lang="en-IE" baseline="30000" dirty="0" smtClean="0">
                <a:solidFill>
                  <a:schemeClr val="accent2"/>
                </a:solidFill>
              </a:rPr>
              <a:t>th</a:t>
            </a:r>
            <a:r>
              <a:rPr lang="en-IE" dirty="0" smtClean="0">
                <a:solidFill>
                  <a:schemeClr val="accent2"/>
                </a:solidFill>
              </a:rPr>
              <a:t> year</a:t>
            </a:r>
            <a:endParaRPr lang="en-IE" dirty="0">
              <a:solidFill>
                <a:schemeClr val="accent2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420888"/>
            <a:ext cx="3866240" cy="3600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IE" dirty="0" smtClean="0"/>
              <a:t>Career Investigation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IE" dirty="0" smtClean="0"/>
              <a:t>Curriculum Vitae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947864" cy="640080"/>
          </a:xfrm>
          <a:solidFill>
            <a:schemeClr val="accent1"/>
          </a:solidFill>
        </p:spPr>
        <p:txBody>
          <a:bodyPr/>
          <a:lstStyle/>
          <a:p>
            <a:r>
              <a:rPr lang="en-IE" dirty="0" smtClean="0"/>
              <a:t>Career Investigation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69" y="2564904"/>
            <a:ext cx="3672408" cy="3338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8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chemeClr val="accent2"/>
                </a:solidFill>
              </a:rPr>
              <a:t>Portfolio Items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3886200" cy="5223809"/>
          </a:xfrm>
          <a:solidFill>
            <a:schemeClr val="accent1"/>
          </a:solidFill>
        </p:spPr>
        <p:txBody>
          <a:bodyPr/>
          <a:lstStyle/>
          <a:p>
            <a:pPr marL="0" indent="0" algn="ctr">
              <a:buNone/>
            </a:pPr>
            <a:r>
              <a:rPr lang="en-IE" sz="3200" b="1" dirty="0" smtClean="0">
                <a:solidFill>
                  <a:schemeClr val="bg1"/>
                </a:solidFill>
              </a:rPr>
              <a:t>Action Plan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5223808"/>
          </a:xfrm>
          <a:solidFill>
            <a:schemeClr val="accent2"/>
          </a:solidFill>
        </p:spPr>
        <p:txBody>
          <a:bodyPr/>
          <a:lstStyle/>
          <a:p>
            <a:pPr marL="0" indent="0" algn="ctr">
              <a:buNone/>
            </a:pPr>
            <a:r>
              <a:rPr lang="en-IE" sz="3200" b="1" dirty="0" smtClean="0">
                <a:solidFill>
                  <a:schemeClr val="bg1"/>
                </a:solidFill>
              </a:rPr>
              <a:t>Summary Report</a:t>
            </a:r>
          </a:p>
          <a:p>
            <a:pPr marL="0" indent="0" algn="ctr">
              <a:buNone/>
            </a:pPr>
            <a:endParaRPr lang="en-IE" dirty="0" smtClean="0"/>
          </a:p>
          <a:p>
            <a:pPr marL="0" indent="0" algn="ctr">
              <a:buNone/>
            </a:pPr>
            <a:endParaRPr lang="en-I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53" y="2189820"/>
            <a:ext cx="1350789" cy="124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634" y="2168860"/>
            <a:ext cx="3634032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85084"/>
            <a:ext cx="2881451" cy="23729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93" y="2168860"/>
            <a:ext cx="2180983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253" y="3576095"/>
            <a:ext cx="2102848" cy="1250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4937935"/>
            <a:ext cx="3746376" cy="179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1287" y="3624023"/>
            <a:ext cx="1453712" cy="1341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773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chemeClr val="accent2"/>
                </a:solidFill>
              </a:rPr>
              <a:t>Portfolio Items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2"/>
          </a:solidFill>
          <a:effectLst>
            <a:softEdge rad="63500"/>
          </a:effectLst>
        </p:spPr>
        <p:txBody>
          <a:bodyPr>
            <a:normAutofit/>
          </a:bodyPr>
          <a:lstStyle/>
          <a:p>
            <a:pPr algn="ctr"/>
            <a:r>
              <a:rPr lang="en-IE" sz="3200" b="1" dirty="0" smtClean="0">
                <a:solidFill>
                  <a:schemeClr val="bg1"/>
                </a:solidFill>
              </a:rPr>
              <a:t>My Own Place</a:t>
            </a:r>
            <a:endParaRPr lang="en-IE" sz="32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chemeClr val="accent1"/>
          </a:solidFill>
          <a:effectLst>
            <a:softEdge rad="63500"/>
          </a:effectLst>
        </p:spPr>
        <p:txBody>
          <a:bodyPr/>
          <a:lstStyle/>
          <a:p>
            <a:pPr marL="0" indent="0" algn="ctr">
              <a:buNone/>
            </a:pPr>
            <a:r>
              <a:rPr lang="en-IE" sz="3200" b="1" dirty="0" smtClean="0">
                <a:solidFill>
                  <a:schemeClr val="bg1"/>
                </a:solidFill>
              </a:rPr>
              <a:t>Work Experience</a:t>
            </a:r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505074"/>
            <a:ext cx="3600400" cy="3372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1156"/>
            <a:ext cx="3672408" cy="3496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15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Written Examination </a:t>
            </a: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May of 6</a:t>
            </a:r>
            <a:r>
              <a:rPr lang="en-US" sz="4800" b="1" baseline="30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year</a:t>
            </a:r>
            <a:endParaRPr lang="en-GB" sz="4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Section A: Audio visual presentation -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IE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video sequence of an enterprise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Section B: Case study (received in advance by students)</a:t>
            </a:r>
          </a:p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Section C: General questions based on coursework and portfolio items (answer four out of six)</a:t>
            </a:r>
          </a:p>
          <a:p>
            <a:pPr eaLnBrk="1" hangingPunct="1"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733256"/>
            <a:ext cx="1538114" cy="922869"/>
          </a:xfrm>
          <a:prstGeom prst="ellips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46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5400" dirty="0" smtClean="0"/>
              <a:t>What is It?</a:t>
            </a:r>
            <a:endParaRPr lang="en-IE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LCVP is a business oriented, practical subject accessible to students of all abilities.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an extra subject taken by students to enhance their Leaving Certificate.</a:t>
            </a:r>
          </a:p>
          <a:p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Aimed at developing skill sets that will make students ready for Third Level education and the World of work. </a:t>
            </a:r>
          </a:p>
          <a:p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Aims to focus students on their career paths and the best way of achieving their educational and career goals</a:t>
            </a:r>
          </a:p>
          <a:p>
            <a:endParaRPr lang="en-I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4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E" dirty="0" smtClean="0"/>
              <a:t>Portfolio/Preparation for College</a:t>
            </a:r>
            <a:endParaRPr lang="en-IE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22862"/>
            <a:ext cx="3781754" cy="2138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00808"/>
            <a:ext cx="3960441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4005064"/>
            <a:ext cx="3960442" cy="1911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7" y="4005064"/>
            <a:ext cx="3742442" cy="1987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363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 transferable to World of Work and College</a:t>
            </a:r>
            <a:endParaRPr lang="en-IE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Team Working</a:t>
            </a:r>
          </a:p>
          <a:p>
            <a:r>
              <a:rPr lang="en-IE" dirty="0" smtClean="0"/>
              <a:t>Critical Thinking</a:t>
            </a:r>
          </a:p>
          <a:p>
            <a:r>
              <a:rPr lang="en-IE" dirty="0" smtClean="0"/>
              <a:t>Flexibility</a:t>
            </a:r>
          </a:p>
          <a:p>
            <a:r>
              <a:rPr lang="en-IE" dirty="0" smtClean="0"/>
              <a:t>Leadership</a:t>
            </a:r>
          </a:p>
          <a:p>
            <a:r>
              <a:rPr lang="en-IE" dirty="0" smtClean="0"/>
              <a:t>IT Skills</a:t>
            </a:r>
          </a:p>
          <a:p>
            <a:r>
              <a:rPr lang="en-IE" dirty="0" smtClean="0"/>
              <a:t>Motivation to learn</a:t>
            </a:r>
          </a:p>
          <a:p>
            <a:r>
              <a:rPr lang="en-IE" dirty="0" smtClean="0"/>
              <a:t>Communication/Presentation Skills</a:t>
            </a:r>
          </a:p>
          <a:p>
            <a:r>
              <a:rPr lang="en-IE" dirty="0" smtClean="0"/>
              <a:t>Innovation &amp; Enterprising Skills</a:t>
            </a:r>
          </a:p>
          <a:p>
            <a:endParaRPr lang="en-IE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00808"/>
            <a:ext cx="4539981" cy="2088232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73384"/>
            <a:ext cx="3059832" cy="229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28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  <a:endParaRPr lang="en-GB" sz="4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Acts as a good “insurance scheme” if a pupil is concerned about the number of points he may need. </a:t>
            </a:r>
            <a:endParaRPr lang="ga-IE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 In 2012 11,448 (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81%)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  used it as their sixth subject when applying to the CA</a:t>
            </a:r>
            <a:r>
              <a:rPr lang="ga-IE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endParaRPr lang="en-IE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IE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Do not pick subjects in order to do LCVP, but if they suit give it consideration!</a:t>
            </a:r>
          </a:p>
          <a:p>
            <a:pPr marL="0" indent="0" eaLnBrk="1" hangingPunct="1">
              <a:buNone/>
              <a:defRPr/>
            </a:pPr>
            <a:endParaRPr lang="ga-IE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endParaRPr lang="ga-I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0648"/>
            <a:ext cx="1764407" cy="922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52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www.lcvp.slss.ie</a:t>
            </a:r>
          </a:p>
          <a:p>
            <a:pPr eaLnBrk="1" hangingPunct="1"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LCVP Office  (046) 9078382</a:t>
            </a: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More Information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653136"/>
            <a:ext cx="29527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3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Designed for Students interested in?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0243278"/>
              </p:ext>
            </p:extLst>
          </p:nvPr>
        </p:nvGraphicFramePr>
        <p:xfrm>
          <a:off x="179512" y="1556792"/>
          <a:ext cx="896448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024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7504" y="116632"/>
            <a:ext cx="8640960" cy="1503040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en-US" sz="53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CAO Points – 3 potential Grades</a:t>
            </a:r>
            <a:endParaRPr lang="en-GB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586975"/>
              </p:ext>
            </p:extLst>
          </p:nvPr>
        </p:nvGraphicFramePr>
        <p:xfrm>
          <a:off x="251520" y="1988840"/>
          <a:ext cx="8784975" cy="4680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28325"/>
                <a:gridCol w="2928325"/>
                <a:gridCol w="2928325"/>
              </a:tblGrid>
              <a:tr h="1309240">
                <a:tc>
                  <a:txBody>
                    <a:bodyPr/>
                    <a:lstStyle/>
                    <a:p>
                      <a:pPr algn="l"/>
                      <a:r>
                        <a:rPr lang="en-IE" sz="4000" dirty="0" smtClean="0"/>
                        <a:t>Grade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Mark (%)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CAO Points</a:t>
                      </a:r>
                      <a:endParaRPr lang="en-IE" sz="4000" dirty="0"/>
                    </a:p>
                  </a:txBody>
                  <a:tcPr/>
                </a:tc>
              </a:tr>
              <a:tr h="1123760">
                <a:tc>
                  <a:txBody>
                    <a:bodyPr/>
                    <a:lstStyle/>
                    <a:p>
                      <a:pPr algn="l"/>
                      <a:r>
                        <a:rPr lang="en-IE" sz="4000" dirty="0" smtClean="0"/>
                        <a:t>Pass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50-64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28</a:t>
                      </a:r>
                      <a:endParaRPr lang="en-IE" sz="4000" dirty="0"/>
                    </a:p>
                  </a:txBody>
                  <a:tcPr/>
                </a:tc>
              </a:tr>
              <a:tr h="1123760">
                <a:tc>
                  <a:txBody>
                    <a:bodyPr/>
                    <a:lstStyle/>
                    <a:p>
                      <a:pPr algn="l"/>
                      <a:r>
                        <a:rPr lang="en-IE" sz="4000" dirty="0" smtClean="0"/>
                        <a:t>Merit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65-79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46</a:t>
                      </a:r>
                      <a:endParaRPr lang="en-IE" sz="4000" dirty="0"/>
                    </a:p>
                  </a:txBody>
                  <a:tcPr/>
                </a:tc>
              </a:tr>
              <a:tr h="1123760">
                <a:tc>
                  <a:txBody>
                    <a:bodyPr/>
                    <a:lstStyle/>
                    <a:p>
                      <a:pPr algn="l"/>
                      <a:r>
                        <a:rPr lang="en-IE" sz="4000" dirty="0" smtClean="0"/>
                        <a:t>Distinction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80-100</a:t>
                      </a:r>
                      <a:endParaRPr lang="en-IE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4000" dirty="0" smtClean="0"/>
                        <a:t>66</a:t>
                      </a:r>
                      <a:endParaRPr lang="en-IE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29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145850"/>
              </p:ext>
            </p:extLst>
          </p:nvPr>
        </p:nvGraphicFramePr>
        <p:xfrm>
          <a:off x="179513" y="908720"/>
          <a:ext cx="8712968" cy="590557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42169"/>
                <a:gridCol w="3000628"/>
                <a:gridCol w="1698469"/>
                <a:gridCol w="2271702"/>
              </a:tblGrid>
              <a:tr h="424281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b="1" i="0" u="sng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Higher</a:t>
                      </a:r>
                      <a:endParaRPr lang="en-IE" sz="3200" b="1" i="0" u="sng" strike="noStrike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b="1" i="0" u="sng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Points</a:t>
                      </a:r>
                      <a:endParaRPr lang="en-IE" sz="3200" b="1" i="0" u="sng" strike="noStrike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b="1" i="0" u="sng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Ordinary</a:t>
                      </a:r>
                      <a:endParaRPr lang="en-IE" sz="3200" b="1" i="0" u="sng" strike="noStrike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b="1" i="0" u="sng" strike="noStrike" dirty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Points</a:t>
                      </a:r>
                      <a:endParaRPr lang="en-IE" sz="3200" b="1" i="0" u="sng" strike="noStrike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</a:tr>
              <a:tr h="800677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H1 </a:t>
                      </a:r>
                      <a:r>
                        <a:rPr lang="en-IE" sz="1800" u="none" strike="noStrike" dirty="0">
                          <a:effectLst/>
                        </a:rPr>
                        <a:t>90-100%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100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O1 </a:t>
                      </a:r>
                      <a:r>
                        <a:rPr lang="en-IE" sz="1800" u="none" strike="noStrike" dirty="0">
                          <a:effectLst/>
                        </a:rPr>
                        <a:t>90-100%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56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H2 </a:t>
                      </a:r>
                      <a:r>
                        <a:rPr lang="en-IE" sz="1800" u="none" strike="noStrike" dirty="0">
                          <a:effectLst/>
                        </a:rPr>
                        <a:t>80&lt;90%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>
                          <a:effectLst/>
                        </a:rPr>
                        <a:t>88</a:t>
                      </a:r>
                      <a:endParaRPr lang="en-IE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O2 </a:t>
                      </a:r>
                      <a:r>
                        <a:rPr lang="en-IE" sz="1800" u="none" strike="noStrike" dirty="0">
                          <a:effectLst/>
                        </a:rPr>
                        <a:t>80&lt;90%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u="none" strike="noStrike" dirty="0">
                          <a:effectLst/>
                        </a:rPr>
                        <a:t>46 (LCVP Merit)</a:t>
                      </a:r>
                      <a:endParaRPr lang="en-IE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H3 </a:t>
                      </a:r>
                      <a:r>
                        <a:rPr lang="en-IE" sz="1800" u="none" strike="noStrike" dirty="0">
                          <a:effectLst/>
                        </a:rPr>
                        <a:t>70&lt;80%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77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O3 </a:t>
                      </a:r>
                      <a:r>
                        <a:rPr lang="en-IE" sz="1800" u="none" strike="noStrike" dirty="0">
                          <a:effectLst/>
                        </a:rPr>
                        <a:t>70&lt;80%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37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H4 </a:t>
                      </a:r>
                      <a:r>
                        <a:rPr lang="en-IE" sz="1800" u="none" strike="noStrike" dirty="0">
                          <a:effectLst/>
                        </a:rPr>
                        <a:t>60&lt;70%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u="sng" strike="noStrike" dirty="0">
                          <a:effectLst/>
                        </a:rPr>
                        <a:t>66 (LCVP Distinction)</a:t>
                      </a:r>
                      <a:endParaRPr lang="en-IE" sz="24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O4 </a:t>
                      </a:r>
                      <a:r>
                        <a:rPr lang="en-IE" sz="1800" u="none" strike="noStrike" dirty="0">
                          <a:effectLst/>
                        </a:rPr>
                        <a:t>60&lt;70%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u="sng" strike="noStrike" dirty="0">
                          <a:effectLst/>
                        </a:rPr>
                        <a:t>28 (LCVP Pass)</a:t>
                      </a:r>
                      <a:endParaRPr lang="en-IE" sz="24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H5 </a:t>
                      </a:r>
                      <a:r>
                        <a:rPr lang="en-IE" sz="1800" u="none" strike="noStrike" dirty="0">
                          <a:effectLst/>
                        </a:rPr>
                        <a:t>50&lt;60%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>
                          <a:effectLst/>
                        </a:rPr>
                        <a:t>56</a:t>
                      </a:r>
                      <a:endParaRPr lang="en-IE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O5 </a:t>
                      </a:r>
                      <a:r>
                        <a:rPr lang="en-IE" sz="1800" u="none" strike="noStrike" dirty="0">
                          <a:effectLst/>
                        </a:rPr>
                        <a:t>50&lt;60%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20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H6 </a:t>
                      </a:r>
                      <a:r>
                        <a:rPr lang="en-IE" sz="1800" u="none" strike="noStrike" dirty="0">
                          <a:effectLst/>
                        </a:rPr>
                        <a:t>40&lt;50%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u="sng" strike="noStrike" dirty="0">
                          <a:effectLst/>
                        </a:rPr>
                        <a:t>46 (LCVP Merit)</a:t>
                      </a:r>
                      <a:endParaRPr lang="en-IE" sz="24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O6 </a:t>
                      </a:r>
                      <a:r>
                        <a:rPr lang="en-IE" sz="1800" u="none" strike="noStrike" dirty="0">
                          <a:effectLst/>
                        </a:rPr>
                        <a:t>40&lt;50%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12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67948"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H7 </a:t>
                      </a:r>
                      <a:r>
                        <a:rPr lang="en-IE" sz="1800" u="none" strike="noStrike" dirty="0">
                          <a:effectLst/>
                        </a:rPr>
                        <a:t>30&lt;40%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>
                          <a:effectLst/>
                        </a:rPr>
                        <a:t>37</a:t>
                      </a:r>
                      <a:endParaRPr lang="en-IE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400" u="none" strike="noStrike" dirty="0">
                          <a:effectLst/>
                        </a:rPr>
                        <a:t>O7 </a:t>
                      </a:r>
                      <a:r>
                        <a:rPr lang="en-IE" sz="1800" u="none" strike="noStrike" dirty="0">
                          <a:effectLst/>
                        </a:rPr>
                        <a:t>30&lt;40%</a:t>
                      </a:r>
                      <a:endParaRPr lang="en-I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u="none" strike="noStrike" dirty="0">
                          <a:effectLst/>
                        </a:rPr>
                        <a:t>0</a:t>
                      </a:r>
                      <a:endParaRPr lang="en-I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46492" y="11193"/>
            <a:ext cx="85138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altLang="en-US" sz="4800" b="1" dirty="0" smtClean="0">
                <a:solidFill>
                  <a:srgbClr val="59B0B9"/>
                </a:solidFill>
                <a:ea typeface="+mj-ea"/>
                <a:cs typeface="+mj-cs"/>
              </a:rPr>
              <a:t>Comparisons with other subjects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125484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Leaving Certificate with LCVP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26369475"/>
              </p:ext>
            </p:extLst>
          </p:nvPr>
        </p:nvGraphicFramePr>
        <p:xfrm>
          <a:off x="-1404664" y="3068960"/>
          <a:ext cx="8424935" cy="4395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23928" y="1844824"/>
            <a:ext cx="462609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50"/>
                </a:solidFill>
              </a:rPr>
              <a:t>English, Irish &amp; Maths.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B0F0"/>
                </a:solidFill>
              </a:rPr>
              <a:t>European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3600" dirty="0" smtClean="0">
                <a:solidFill>
                  <a:srgbClr val="7030A0"/>
                </a:solidFill>
              </a:rPr>
              <a:t>3 Remaining choice subjects – 2 of which must be from subject combinations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>
                <a:solidFill>
                  <a:srgbClr val="0070C0"/>
                </a:solidFill>
              </a:rPr>
              <a:t>LCVP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844824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solidFill>
                  <a:schemeClr val="accent1"/>
                </a:solidFill>
              </a:rPr>
              <a:t>Regular 7 subjects + LCVP</a:t>
            </a:r>
            <a:endParaRPr lang="en-IE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45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Potential Benefit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4374976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5 Higher &amp; 2 ordinary Subjects.</a:t>
            </a:r>
          </a:p>
          <a:p>
            <a:pPr lvl="0"/>
            <a:r>
              <a:rPr lang="en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Results: 5 H3’s (70-80%) @ 77 points = </a:t>
            </a:r>
            <a:r>
              <a:rPr lang="en-I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385</a:t>
            </a:r>
          </a:p>
          <a:p>
            <a:pPr>
              <a:defRPr/>
            </a:pP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Include his b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 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ordinary level result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04(60-70%)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@ 28 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pts</a:t>
            </a:r>
          </a:p>
          <a:p>
            <a:pPr>
              <a:defRPr/>
            </a:pP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Total 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CAO </a:t>
            </a:r>
            <a:r>
              <a:rPr lang="en-IE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Points </a:t>
            </a:r>
            <a:r>
              <a:rPr lang="ga-IE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ga-I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I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  <a:r>
              <a:rPr lang="ga-I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pts.</a:t>
            </a:r>
          </a:p>
          <a:p>
            <a:pPr lvl="0"/>
            <a:endParaRPr lang="en-IE" sz="28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437497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IE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 Higher &amp;</a:t>
            </a:r>
            <a:r>
              <a:rPr lang="ga-IE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ordinary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subjects plus LCVP</a:t>
            </a:r>
          </a:p>
          <a:p>
            <a:pPr lvl="0">
              <a:buClr>
                <a:srgbClr val="59B0B9"/>
              </a:buClr>
              <a:defRPr/>
            </a:pPr>
            <a:r>
              <a:rPr lang="en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Results: 5 H3’s (70-80%) @ 77 points = 385 </a:t>
            </a:r>
            <a:r>
              <a:rPr lang="en-I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points</a:t>
            </a:r>
            <a:endParaRPr lang="en-IE" sz="28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buClr>
                <a:srgbClr val="59B0B9"/>
              </a:buClr>
              <a:defRPr/>
            </a:pPr>
            <a:r>
              <a:rPr lang="en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Include his b</a:t>
            </a:r>
            <a:r>
              <a:rPr lang="ga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 </a:t>
            </a:r>
            <a:r>
              <a:rPr lang="en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ordinary level result</a:t>
            </a:r>
            <a:r>
              <a:rPr lang="ga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O4 (60-70%) @ 28</a:t>
            </a:r>
            <a:r>
              <a:rPr lang="ga-IE" sz="28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pts</a:t>
            </a:r>
          </a:p>
          <a:p>
            <a:pPr marL="0" indent="0">
              <a:buNone/>
              <a:defRPr/>
            </a:pP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IE" sz="2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</a:t>
            </a:r>
          </a:p>
          <a:p>
            <a:pPr>
              <a:defRPr/>
            </a:pPr>
            <a:r>
              <a:rPr lang="ga-I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LCVP/Merit = </a:t>
            </a:r>
            <a:r>
              <a:rPr lang="en-I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46</a:t>
            </a:r>
            <a:r>
              <a:rPr lang="ga-I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pts</a:t>
            </a:r>
          </a:p>
          <a:p>
            <a:pPr>
              <a:defRPr/>
            </a:pP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Total</a:t>
            </a:r>
            <a:r>
              <a:rPr lang="en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CAO points</a:t>
            </a:r>
            <a:r>
              <a:rPr lang="ga-I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I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431</a:t>
            </a:r>
            <a:r>
              <a:rPr lang="ga-I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pts.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IE" sz="3200" dirty="0" smtClean="0"/>
              <a:t>Student without LCVP</a:t>
            </a:r>
            <a:endParaRPr lang="en-IE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Student with LCVP</a:t>
            </a:r>
            <a:endParaRPr lang="en-IE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154104"/>
            <a:ext cx="1187927" cy="11078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5613047"/>
            <a:ext cx="3830421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00B0F0"/>
                </a:solidFill>
              </a:rPr>
              <a:t>If the student gets a Distinction grade their total CAO </a:t>
            </a:r>
            <a:r>
              <a:rPr lang="en-IE" sz="2400" dirty="0" smtClean="0">
                <a:solidFill>
                  <a:srgbClr val="00B0F0"/>
                </a:solidFill>
              </a:rPr>
              <a:t>points </a:t>
            </a:r>
            <a:r>
              <a:rPr lang="en-IE" sz="2400" dirty="0" smtClean="0">
                <a:solidFill>
                  <a:srgbClr val="00B0F0"/>
                </a:solidFill>
              </a:rPr>
              <a:t>would </a:t>
            </a:r>
            <a:r>
              <a:rPr lang="en-IE" sz="2400" dirty="0" smtClean="0">
                <a:solidFill>
                  <a:srgbClr val="00B0F0"/>
                </a:solidFill>
              </a:rPr>
              <a:t>be </a:t>
            </a:r>
            <a:r>
              <a:rPr lang="en-IE" sz="2400" dirty="0" smtClean="0">
                <a:solidFill>
                  <a:srgbClr val="00B0F0"/>
                </a:solidFill>
              </a:rPr>
              <a:t>451</a:t>
            </a:r>
            <a:endParaRPr lang="en-IE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8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Course Duration</a:t>
            </a:r>
            <a:endParaRPr lang="en-GB" sz="4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LCVP course runs for 2 years through 5</a:t>
            </a:r>
            <a:r>
              <a:rPr lang="en-US" sz="36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and 6</a:t>
            </a:r>
            <a:r>
              <a:rPr lang="en-US" sz="36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year for three periods per week.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834" y="70556"/>
            <a:ext cx="864096" cy="111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950468"/>
            <a:ext cx="2520280" cy="3336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2343" y="4321581"/>
            <a:ext cx="2952747" cy="1964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8790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Course Requirements</a:t>
            </a:r>
            <a:endParaRPr lang="en-GB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Entry to the LCVP course is by subject combination (set by the department of Education).</a:t>
            </a:r>
          </a:p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foreign language is a requirement for the LCVP </a:t>
            </a:r>
            <a:r>
              <a:rPr lang="en-US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programme</a:t>
            </a:r>
            <a:r>
              <a:rPr 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GB" sz="3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2487251" cy="2244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49130"/>
            <a:ext cx="28003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2" y="298039"/>
            <a:ext cx="1920999" cy="75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4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657</Words>
  <Application>Microsoft Office PowerPoint</Application>
  <PresentationFormat>On-screen Show (4:3)</PresentationFormat>
  <Paragraphs>182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Tw Cen MT</vt:lpstr>
      <vt:lpstr>Wingdings</vt:lpstr>
      <vt:lpstr>Wingdings 2</vt:lpstr>
      <vt:lpstr>Median</vt:lpstr>
      <vt:lpstr>Leaving Certificate Vocational Programme</vt:lpstr>
      <vt:lpstr>What is It?</vt:lpstr>
      <vt:lpstr>Designed for Students interested in?</vt:lpstr>
      <vt:lpstr>CAO Points – 3 potential Grades</vt:lpstr>
      <vt:lpstr>PowerPoint Presentation</vt:lpstr>
      <vt:lpstr>Leaving Certificate with LCVP</vt:lpstr>
      <vt:lpstr>Potential Benefit</vt:lpstr>
      <vt:lpstr>Course Duration</vt:lpstr>
      <vt:lpstr>Course Requirements</vt:lpstr>
      <vt:lpstr>Subject Combinations 2015/16</vt:lpstr>
      <vt:lpstr>PowerPoint Presentation</vt:lpstr>
      <vt:lpstr>Sample Leaving Certificate with LCVP</vt:lpstr>
      <vt:lpstr>Sample Leaving Certificate with LCVP</vt:lpstr>
      <vt:lpstr>Key Point</vt:lpstr>
      <vt:lpstr>Elements of the Course</vt:lpstr>
      <vt:lpstr>Portfolio – completed by March of 6th year</vt:lpstr>
      <vt:lpstr>Portfolio Items</vt:lpstr>
      <vt:lpstr>Portfolio Items</vt:lpstr>
      <vt:lpstr>Written Examination – May of 6th year</vt:lpstr>
      <vt:lpstr>Portfolio/Preparation for College</vt:lpstr>
      <vt:lpstr>Skills transferable to World of Work and College</vt:lpstr>
      <vt:lpstr>Summary</vt:lpstr>
      <vt:lpstr>More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Leaving Certificate Vocational Programme</dc:title>
  <dc:creator>ronan</dc:creator>
  <cp:lastModifiedBy>Siobhan Clifford</cp:lastModifiedBy>
  <cp:revision>53</cp:revision>
  <cp:lastPrinted>2014-03-05T15:03:16Z</cp:lastPrinted>
  <dcterms:created xsi:type="dcterms:W3CDTF">2014-02-27T15:09:38Z</dcterms:created>
  <dcterms:modified xsi:type="dcterms:W3CDTF">2017-02-27T16:48:36Z</dcterms:modified>
</cp:coreProperties>
</file>