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36" r:id="rId2"/>
    <p:sldId id="335" r:id="rId3"/>
    <p:sldId id="351" r:id="rId4"/>
    <p:sldId id="365" r:id="rId5"/>
    <p:sldId id="382" r:id="rId6"/>
    <p:sldId id="370" r:id="rId7"/>
    <p:sldId id="360" r:id="rId8"/>
    <p:sldId id="392" r:id="rId9"/>
    <p:sldId id="362" r:id="rId10"/>
    <p:sldId id="363" r:id="rId11"/>
    <p:sldId id="401" r:id="rId12"/>
    <p:sldId id="403" r:id="rId13"/>
    <p:sldId id="412" r:id="rId14"/>
    <p:sldId id="413" r:id="rId15"/>
    <p:sldId id="414" r:id="rId16"/>
    <p:sldId id="415" r:id="rId17"/>
    <p:sldId id="417" r:id="rId18"/>
    <p:sldId id="418" r:id="rId19"/>
    <p:sldId id="420" r:id="rId20"/>
    <p:sldId id="421" r:id="rId21"/>
    <p:sldId id="423" r:id="rId22"/>
    <p:sldId id="428" r:id="rId23"/>
    <p:sldId id="429" r:id="rId2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2"/>
    <a:srgbClr val="FFDC6D"/>
    <a:srgbClr val="848AC4"/>
    <a:srgbClr val="E94159"/>
    <a:srgbClr val="FFD841"/>
    <a:srgbClr val="669900"/>
    <a:srgbClr val="CC0066"/>
    <a:srgbClr val="99CC00"/>
    <a:srgbClr val="FF9900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30" autoAdjust="0"/>
    <p:restoredTop sz="92280" autoAdjust="0"/>
  </p:normalViewPr>
  <p:slideViewPr>
    <p:cSldViewPr snapToGrid="0" snapToObjects="1">
      <p:cViewPr varScale="1">
        <p:scale>
          <a:sx n="69" d="100"/>
          <a:sy n="69" d="100"/>
        </p:scale>
        <p:origin x="894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3B9D-F24A-4490-833D-162B74F94E06}" type="datetimeFigureOut">
              <a:rPr lang="en-IE" smtClean="0"/>
              <a:pPr/>
              <a:t>30/11/2015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F4094-DFED-4F2C-A193-3DC074D12EB4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8154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7255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82296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53057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3978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Use comments from your own students here </a:t>
            </a:r>
            <a:r>
              <a:rPr lang="en-IE" dirty="0" err="1" smtClean="0"/>
              <a:t>eg</a:t>
            </a:r>
            <a:r>
              <a:rPr lang="en-IE" dirty="0" smtClean="0"/>
              <a:t> Orientation,</a:t>
            </a:r>
            <a:r>
              <a:rPr lang="en-IE" baseline="0" dirty="0" smtClean="0"/>
              <a:t> </a:t>
            </a:r>
            <a:r>
              <a:rPr lang="en-IE" baseline="0" dirty="0" err="1" smtClean="0"/>
              <a:t>etc</a:t>
            </a:r>
            <a:r>
              <a:rPr lang="en-IE" dirty="0" smtClean="0"/>
              <a:t>:</a:t>
            </a:r>
          </a:p>
          <a:p>
            <a:endParaRPr lang="en-IE" dirty="0" smtClean="0"/>
          </a:p>
          <a:p>
            <a:r>
              <a:rPr lang="en-IE" dirty="0" smtClean="0"/>
              <a:t>“Orientation was the best, it took the fear out of going to college”</a:t>
            </a:r>
          </a:p>
          <a:p>
            <a:r>
              <a:rPr lang="en-IE" dirty="0" smtClean="0"/>
              <a:t>Or</a:t>
            </a:r>
          </a:p>
          <a:p>
            <a:r>
              <a:rPr lang="en-IE" dirty="0" smtClean="0"/>
              <a:t>I made new friends and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19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45046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31307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8166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1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5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7" y="274641"/>
            <a:ext cx="7078663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6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5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6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7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2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6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3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5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6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22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23FB-FF9F-054C-9E04-7EA016FCE812}" type="datetimeFigureOut">
              <a:rPr lang="en-US" smtClean="0"/>
              <a:pPr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91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" r="683" b="883"/>
          <a:stretch/>
        </p:blipFill>
        <p:spPr>
          <a:xfrm>
            <a:off x="20856" y="34331"/>
            <a:ext cx="4782498" cy="6731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86100" y="909342"/>
            <a:ext cx="6858000" cy="193899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5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DISABILITY ACCESS ROUTE TO EDUCATION</a:t>
            </a:r>
          </a:p>
          <a:p>
            <a:endParaRPr lang="en-IE" sz="1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3926" y="3469364"/>
            <a:ext cx="4042664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IE" sz="5400" b="1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Ardscoil</a:t>
            </a:r>
            <a:r>
              <a:rPr lang="en-IE" sz="5400" b="1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 </a:t>
            </a:r>
            <a:r>
              <a:rPr lang="en-IE" sz="5400" b="1" dirty="0" err="1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Ris</a:t>
            </a:r>
            <a:endParaRPr lang="en-IE" sz="5400" b="1" dirty="0" smtClean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2169" y="4390200"/>
            <a:ext cx="3983831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1500327"/>
              <a:gd name="connsiteX1" fmla="*/ 6858000 w 6858000"/>
              <a:gd name="connsiteY1" fmla="*/ 0 h 1500327"/>
              <a:gd name="connsiteX2" fmla="*/ 6832600 w 6858000"/>
              <a:gd name="connsiteY2" fmla="*/ 1500326 h 1500327"/>
              <a:gd name="connsiteX3" fmla="*/ 39282 w 6858000"/>
              <a:gd name="connsiteY3" fmla="*/ 1055137 h 1500327"/>
              <a:gd name="connsiteX4" fmla="*/ 0 w 6858000"/>
              <a:gd name="connsiteY4" fmla="*/ 0 h 1500327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39282 w 6858000"/>
              <a:gd name="connsiteY3" fmla="*/ 1055137 h 1720613"/>
              <a:gd name="connsiteX4" fmla="*/ 0 w 6858000"/>
              <a:gd name="connsiteY4" fmla="*/ 0 h 1720613"/>
              <a:gd name="connsiteX0" fmla="*/ 0 w 6858000"/>
              <a:gd name="connsiteY0" fmla="*/ 0 h 1720613"/>
              <a:gd name="connsiteX1" fmla="*/ 6858000 w 6858000"/>
              <a:gd name="connsiteY1" fmla="*/ 0 h 1720613"/>
              <a:gd name="connsiteX2" fmla="*/ 6806018 w 6858000"/>
              <a:gd name="connsiteY2" fmla="*/ 1720613 h 1720613"/>
              <a:gd name="connsiteX3" fmla="*/ 12700 w 6858000"/>
              <a:gd name="connsiteY3" fmla="*/ 1633389 h 1720613"/>
              <a:gd name="connsiteX4" fmla="*/ 0 w 6858000"/>
              <a:gd name="connsiteY4" fmla="*/ 0 h 1720613"/>
              <a:gd name="connsiteX0" fmla="*/ 93754 w 6845428"/>
              <a:gd name="connsiteY0" fmla="*/ 440573 h 1720613"/>
              <a:gd name="connsiteX1" fmla="*/ 6845428 w 6845428"/>
              <a:gd name="connsiteY1" fmla="*/ 0 h 1720613"/>
              <a:gd name="connsiteX2" fmla="*/ 6793446 w 6845428"/>
              <a:gd name="connsiteY2" fmla="*/ 1720613 h 1720613"/>
              <a:gd name="connsiteX3" fmla="*/ 128 w 6845428"/>
              <a:gd name="connsiteY3" fmla="*/ 1633389 h 1720613"/>
              <a:gd name="connsiteX4" fmla="*/ 93754 w 6845428"/>
              <a:gd name="connsiteY4" fmla="*/ 440573 h 1720613"/>
              <a:gd name="connsiteX0" fmla="*/ 14417 w 6766091"/>
              <a:gd name="connsiteY0" fmla="*/ 440573 h 1826139"/>
              <a:gd name="connsiteX1" fmla="*/ 6766091 w 6766091"/>
              <a:gd name="connsiteY1" fmla="*/ 0 h 1826139"/>
              <a:gd name="connsiteX2" fmla="*/ 6714109 w 6766091"/>
              <a:gd name="connsiteY2" fmla="*/ 1720613 h 1826139"/>
              <a:gd name="connsiteX3" fmla="*/ 536 w 6766091"/>
              <a:gd name="connsiteY3" fmla="*/ 1826139 h 1826139"/>
              <a:gd name="connsiteX4" fmla="*/ 14417 w 6766091"/>
              <a:gd name="connsiteY4" fmla="*/ 440573 h 1826139"/>
              <a:gd name="connsiteX0" fmla="*/ 14417 w 6766091"/>
              <a:gd name="connsiteY0" fmla="*/ 440573 h 2353936"/>
              <a:gd name="connsiteX1" fmla="*/ 6766091 w 6766091"/>
              <a:gd name="connsiteY1" fmla="*/ 0 h 2353936"/>
              <a:gd name="connsiteX2" fmla="*/ 6740690 w 6766091"/>
              <a:gd name="connsiteY2" fmla="*/ 2353936 h 2353936"/>
              <a:gd name="connsiteX3" fmla="*/ 536 w 6766091"/>
              <a:gd name="connsiteY3" fmla="*/ 1826139 h 2353936"/>
              <a:gd name="connsiteX4" fmla="*/ 14417 w 6766091"/>
              <a:gd name="connsiteY4" fmla="*/ 440573 h 2353936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385566 h 1913363"/>
              <a:gd name="connsiteX4" fmla="*/ 14417 w 6740690"/>
              <a:gd name="connsiteY4" fmla="*/ 0 h 1913363"/>
              <a:gd name="connsiteX0" fmla="*/ 14417 w 6740690"/>
              <a:gd name="connsiteY0" fmla="*/ 0 h 1913363"/>
              <a:gd name="connsiteX1" fmla="*/ 6739510 w 6740690"/>
              <a:gd name="connsiteY1" fmla="*/ 82607 h 1913363"/>
              <a:gd name="connsiteX2" fmla="*/ 6740690 w 6740690"/>
              <a:gd name="connsiteY2" fmla="*/ 1913363 h 1913363"/>
              <a:gd name="connsiteX3" fmla="*/ 536 w 6740690"/>
              <a:gd name="connsiteY3" fmla="*/ 1715996 h 1913363"/>
              <a:gd name="connsiteX4" fmla="*/ 14417 w 6740690"/>
              <a:gd name="connsiteY4" fmla="*/ 0 h 1913363"/>
              <a:gd name="connsiteX0" fmla="*/ 14417 w 6740690"/>
              <a:gd name="connsiteY0" fmla="*/ 302894 h 2216257"/>
              <a:gd name="connsiteX1" fmla="*/ 6580021 w 6740690"/>
              <a:gd name="connsiteY1" fmla="*/ 0 h 2216257"/>
              <a:gd name="connsiteX2" fmla="*/ 6740690 w 6740690"/>
              <a:gd name="connsiteY2" fmla="*/ 2216257 h 2216257"/>
              <a:gd name="connsiteX3" fmla="*/ 536 w 6740690"/>
              <a:gd name="connsiteY3" fmla="*/ 2018890 h 2216257"/>
              <a:gd name="connsiteX4" fmla="*/ 14417 w 6740690"/>
              <a:gd name="connsiteY4" fmla="*/ 302894 h 2216257"/>
              <a:gd name="connsiteX0" fmla="*/ 14417 w 6660946"/>
              <a:gd name="connsiteY0" fmla="*/ 302894 h 2018890"/>
              <a:gd name="connsiteX1" fmla="*/ 6580021 w 6660946"/>
              <a:gd name="connsiteY1" fmla="*/ 0 h 2018890"/>
              <a:gd name="connsiteX2" fmla="*/ 6660946 w 6660946"/>
              <a:gd name="connsiteY2" fmla="*/ 1720613 h 2018890"/>
              <a:gd name="connsiteX3" fmla="*/ 536 w 6660946"/>
              <a:gd name="connsiteY3" fmla="*/ 2018890 h 2018890"/>
              <a:gd name="connsiteX4" fmla="*/ 14417 w 6660946"/>
              <a:gd name="connsiteY4" fmla="*/ 302894 h 2018890"/>
              <a:gd name="connsiteX0" fmla="*/ 14417 w 6660946"/>
              <a:gd name="connsiteY0" fmla="*/ 82608 h 1798604"/>
              <a:gd name="connsiteX1" fmla="*/ 6606603 w 6660946"/>
              <a:gd name="connsiteY1" fmla="*/ 0 h 1798604"/>
              <a:gd name="connsiteX2" fmla="*/ 6660946 w 6660946"/>
              <a:gd name="connsiteY2" fmla="*/ 1500327 h 1798604"/>
              <a:gd name="connsiteX3" fmla="*/ 536 w 6660946"/>
              <a:gd name="connsiteY3" fmla="*/ 1798604 h 1798604"/>
              <a:gd name="connsiteX4" fmla="*/ 14417 w 6660946"/>
              <a:gd name="connsiteY4" fmla="*/ 82608 h 1798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0946" h="1798604">
                <a:moveTo>
                  <a:pt x="14417" y="82608"/>
                </a:moveTo>
                <a:lnTo>
                  <a:pt x="6606603" y="0"/>
                </a:lnTo>
                <a:cubicBezTo>
                  <a:pt x="6606996" y="610252"/>
                  <a:pt x="6660553" y="890075"/>
                  <a:pt x="6660946" y="1500327"/>
                </a:cubicBezTo>
                <a:lnTo>
                  <a:pt x="536" y="1798604"/>
                </a:lnTo>
                <a:cubicBezTo>
                  <a:pt x="-3697" y="1116462"/>
                  <a:pt x="18650" y="764750"/>
                  <a:pt x="14417" y="82608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IE" sz="5400" b="1" dirty="0" smtClean="0">
                <a:latin typeface="Browallia New" panose="020B0604020202020204" pitchFamily="34" charset="-34"/>
                <a:cs typeface="Browallia New" panose="020B0604020202020204" pitchFamily="34" charset="-34"/>
              </a:rPr>
              <a:t>Dublin 9</a:t>
            </a:r>
            <a:endParaRPr lang="en-IE" sz="5400" b="1" dirty="0">
              <a:latin typeface="Browallia New" panose="020B0604020202020204" pitchFamily="34" charset="-34"/>
              <a:cs typeface="Browallia New" panose="020B0604020202020204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>
            <a:off x="-42863" y="5937055"/>
            <a:ext cx="9948863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IE" sz="54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01" y="6329423"/>
            <a:ext cx="5031342" cy="4362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6590" y="5988852"/>
            <a:ext cx="901173" cy="83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215" y="1784342"/>
            <a:ext cx="8617487" cy="4767629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Applicants</a:t>
            </a:r>
            <a:r>
              <a:rPr lang="en-IE" dirty="0">
                <a:latin typeface="+mj-lt"/>
                <a:cs typeface="Arial" panose="020B0604020202020204" pitchFamily="34" charset="0"/>
              </a:rPr>
              <a:t> 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with a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  Specific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Learning Difficulty </a:t>
            </a:r>
            <a:r>
              <a:rPr lang="en-IE" dirty="0">
                <a:latin typeface="+mj-lt"/>
                <a:cs typeface="Arial" panose="020B0604020202020204" pitchFamily="34" charset="0"/>
              </a:rPr>
              <a:t>(including dyslexia and dyscalculia)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must provide a full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psycho-educational assessment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 smtClean="0">
                <a:latin typeface="+mj-lt"/>
                <a:cs typeface="Arial" panose="020B0604020202020204" pitchFamily="34" charset="0"/>
              </a:rPr>
              <a:t>dated </a:t>
            </a:r>
            <a:r>
              <a:rPr lang="en-IE" dirty="0">
                <a:latin typeface="+mj-lt"/>
                <a:cs typeface="Arial" panose="020B0604020202020204" pitchFamily="34" charset="0"/>
              </a:rPr>
              <a:t>after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1 February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2013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.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lvl="2">
              <a:spcBef>
                <a:spcPts val="200"/>
              </a:spcBef>
              <a:defRPr/>
            </a:pPr>
            <a:endParaRPr lang="en-IE" sz="800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b="1" dirty="0">
                <a:latin typeface="+mj-lt"/>
                <a:cs typeface="Arial" panose="020B0604020202020204" pitchFamily="34" charset="0"/>
              </a:rPr>
              <a:t>Applicants</a:t>
            </a:r>
            <a:r>
              <a:rPr lang="en-IE" dirty="0">
                <a:latin typeface="+mj-lt"/>
                <a:cs typeface="Arial" panose="020B0604020202020204" pitchFamily="34" charset="0"/>
              </a:rPr>
              <a:t> with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 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DCD</a:t>
            </a:r>
            <a:r>
              <a:rPr lang="en-IE" dirty="0">
                <a:latin typeface="+mj-lt"/>
                <a:cs typeface="Arial" panose="020B0604020202020204" pitchFamily="34" charset="0"/>
              </a:rPr>
              <a:t> - Dyspraxia/Dysgraphia.</a:t>
            </a:r>
            <a:endParaRPr lang="en-IE" b="1" dirty="0">
              <a:latin typeface="+mj-lt"/>
              <a:cs typeface="Arial" panose="020B0604020202020204" pitchFamily="34" charset="0"/>
            </a:endParaRP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must provide a full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psycho-educational assessment</a:t>
            </a:r>
            <a:r>
              <a:rPr lang="en-IE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2">
              <a:spcBef>
                <a:spcPts val="200"/>
              </a:spcBef>
              <a:defRPr/>
            </a:pPr>
            <a:r>
              <a:rPr lang="en-IE" dirty="0">
                <a:latin typeface="+mj-lt"/>
                <a:cs typeface="Arial" panose="020B0604020202020204" pitchFamily="34" charset="0"/>
              </a:rPr>
              <a:t>dated after </a:t>
            </a:r>
            <a:r>
              <a:rPr lang="en-IE" b="1" dirty="0">
                <a:latin typeface="+mj-lt"/>
                <a:cs typeface="Arial" panose="020B0604020202020204" pitchFamily="34" charset="0"/>
              </a:rPr>
              <a:t>1 February </a:t>
            </a:r>
            <a:r>
              <a:rPr lang="en-IE" b="1" dirty="0" smtClean="0">
                <a:latin typeface="+mj-lt"/>
                <a:cs typeface="Arial" panose="020B0604020202020204" pitchFamily="34" charset="0"/>
              </a:rPr>
              <a:t>2013 </a:t>
            </a:r>
            <a:endParaRPr lang="en-IE" b="1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	AND</a:t>
            </a:r>
            <a:endParaRPr lang="en-IE" b="1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en-US" dirty="0">
                <a:latin typeface="+mj-lt"/>
              </a:rPr>
              <a:t>		</a:t>
            </a:r>
            <a:r>
              <a:rPr lang="en-US" dirty="0">
                <a:latin typeface="+mj-lt"/>
                <a:cs typeface="Arial" panose="020B0604020202020204" pitchFamily="34" charset="0"/>
              </a:rPr>
              <a:t>Evidence of Disability Form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2016  </a:t>
            </a:r>
          </a:p>
          <a:p>
            <a:r>
              <a:rPr lang="en-US" b="1" dirty="0">
                <a:latin typeface="+mj-lt"/>
                <a:cs typeface="Arial" panose="020B0604020202020204" pitchFamily="34" charset="0"/>
              </a:rPr>
              <a:t>	</a:t>
            </a:r>
            <a:r>
              <a:rPr lang="en-US" b="1" dirty="0" smtClean="0">
                <a:latin typeface="+mj-lt"/>
                <a:cs typeface="Arial" panose="020B0604020202020204" pitchFamily="34" charset="0"/>
              </a:rPr>
              <a:t>	OR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en-IE" dirty="0">
                <a:latin typeface="+mj-lt"/>
                <a:cs typeface="Arial" panose="020B0604020202020204" pitchFamily="34" charset="0"/>
              </a:rPr>
              <a:t>	</a:t>
            </a:r>
            <a:r>
              <a:rPr lang="en-IE" dirty="0" smtClean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Existing </a:t>
            </a:r>
            <a:r>
              <a:rPr lang="en-US" dirty="0">
                <a:latin typeface="+mj-lt"/>
                <a:cs typeface="Arial" panose="020B0604020202020204" pitchFamily="34" charset="0"/>
              </a:rPr>
              <a:t>report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completed </a:t>
            </a:r>
            <a:r>
              <a:rPr lang="en-US" dirty="0">
                <a:latin typeface="+mj-lt"/>
                <a:cs typeface="Arial" panose="020B0604020202020204" pitchFamily="34" charset="0"/>
              </a:rPr>
              <a:t>by Occupational Therapist </a:t>
            </a:r>
            <a:endParaRPr lang="en-US" dirty="0" smtClean="0">
              <a:latin typeface="+mj-lt"/>
              <a:cs typeface="Arial" panose="020B0604020202020204" pitchFamily="34" charset="0"/>
            </a:endParaRPr>
          </a:p>
          <a:p>
            <a:r>
              <a:rPr lang="en-US" dirty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	or Neurologist or Chartered Physiotherapist</a:t>
            </a:r>
          </a:p>
          <a:p>
            <a:r>
              <a:rPr lang="en-US" dirty="0">
                <a:latin typeface="+mj-lt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	(</a:t>
            </a:r>
            <a:r>
              <a:rPr lang="en-US" b="1" dirty="0" smtClean="0">
                <a:latin typeface="+mj-lt"/>
                <a:cs typeface="Arial" panose="020B0604020202020204" pitchFamily="34" charset="0"/>
              </a:rPr>
              <a:t>No </a:t>
            </a:r>
            <a:r>
              <a:rPr lang="en-US" b="1" dirty="0">
                <a:latin typeface="+mj-lt"/>
                <a:cs typeface="Arial" panose="020B0604020202020204" pitchFamily="34" charset="0"/>
              </a:rPr>
              <a:t>age limit</a:t>
            </a:r>
            <a:r>
              <a:rPr lang="en-US" dirty="0">
                <a:latin typeface="+mj-lt"/>
                <a:cs typeface="Arial" panose="020B0604020202020204" pitchFamily="34" charset="0"/>
              </a:rPr>
              <a:t>) </a:t>
            </a:r>
            <a:endParaRPr lang="en-IE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03" y="1338453"/>
            <a:ext cx="5009462" cy="64120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cs typeface="Arial" panose="020B0604020202020204" pitchFamily="34" charset="0"/>
              </a:rPr>
              <a:t>Psycho Educational Assessment</a:t>
            </a:r>
          </a:p>
          <a:p>
            <a:pPr lvl="1">
              <a:spcBef>
                <a:spcPts val="200"/>
              </a:spcBef>
              <a:defRPr/>
            </a:pPr>
            <a:endParaRPr lang="en-IE" sz="10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1354" y="174999"/>
            <a:ext cx="6555036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Benefits of DARE</a:t>
            </a:r>
          </a:p>
        </p:txBody>
      </p:sp>
      <p:sp>
        <p:nvSpPr>
          <p:cNvPr id="2" name="Snip Single Corner Rectangle 1"/>
          <p:cNvSpPr/>
          <p:nvPr/>
        </p:nvSpPr>
        <p:spPr>
          <a:xfrm>
            <a:off x="661012" y="1371669"/>
            <a:ext cx="8383836" cy="5293536"/>
          </a:xfrm>
          <a:prstGeom prst="snip1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b="1" dirty="0">
                <a:solidFill>
                  <a:prstClr val="black"/>
                </a:solidFill>
              </a:rPr>
              <a:t>Reduced </a:t>
            </a:r>
            <a:r>
              <a:rPr lang="en-IE" sz="2000" b="1" dirty="0" smtClean="0">
                <a:solidFill>
                  <a:prstClr val="black"/>
                </a:solidFill>
              </a:rPr>
              <a:t>Points (as before)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prstClr val="black"/>
                </a:solidFill>
              </a:rPr>
              <a:t>An example: If </a:t>
            </a:r>
            <a:r>
              <a:rPr lang="en-IE" sz="2000" dirty="0">
                <a:solidFill>
                  <a:prstClr val="black"/>
                </a:solidFill>
              </a:rPr>
              <a:t>the Leaving Certificate points for a course is 360 points, an eligible DARE applicant could be offered a place with a lower points score e.g. 350 points.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Applicants need to meet entry and programme requirements to be considered for a DARE reduced points offer.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amount of points a particular course is reduced by is dependent on: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prstClr val="black"/>
                </a:solidFill>
              </a:rPr>
              <a:t>The </a:t>
            </a:r>
            <a:r>
              <a:rPr lang="en-IE" sz="2000" dirty="0">
                <a:solidFill>
                  <a:prstClr val="black"/>
                </a:solidFill>
              </a:rPr>
              <a:t>overall number of places on the 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number of reserved DARE places on the 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number of DARE eligible applicants competing for these reserved places.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</a:rPr>
              <a:t>The reduction in points for DARE places can vary every year</a:t>
            </a:r>
            <a:r>
              <a:rPr lang="en-IE" sz="2000" dirty="0" smtClean="0">
                <a:solidFill>
                  <a:prstClr val="black"/>
                </a:solidFill>
              </a:rPr>
              <a:t>.</a:t>
            </a:r>
          </a:p>
          <a:p>
            <a:pPr lvl="1"/>
            <a:endParaRPr lang="en-IE" sz="800" dirty="0" smtClean="0">
              <a:solidFill>
                <a:prstClr val="black"/>
              </a:solidFill>
            </a:endParaRPr>
          </a:p>
          <a:p>
            <a:r>
              <a:rPr lang="en-IE" sz="2000" dirty="0" smtClean="0">
                <a:solidFill>
                  <a:prstClr val="black"/>
                </a:solidFill>
              </a:rPr>
              <a:t>However, the following groups will be </a:t>
            </a:r>
            <a:r>
              <a:rPr lang="en-IE" sz="2000" b="1" dirty="0" smtClean="0">
                <a:solidFill>
                  <a:prstClr val="black"/>
                </a:solidFill>
              </a:rPr>
              <a:t>prioritised</a:t>
            </a:r>
            <a:r>
              <a:rPr lang="en-IE" sz="2000" b="1" dirty="0"/>
              <a:t> </a:t>
            </a:r>
            <a:r>
              <a:rPr lang="en-IE" sz="2000" b="1" dirty="0" smtClean="0">
                <a:solidFill>
                  <a:schemeClr val="tx1"/>
                </a:solidFill>
              </a:rPr>
              <a:t>by participating colleges when </a:t>
            </a:r>
            <a:r>
              <a:rPr lang="en-IE" sz="2000" b="1" dirty="0">
                <a:solidFill>
                  <a:schemeClr val="tx1"/>
                </a:solidFill>
              </a:rPr>
              <a:t>allocating reduced points places </a:t>
            </a:r>
            <a:r>
              <a:rPr lang="en-IE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prstClr val="black"/>
                </a:solidFill>
              </a:rPr>
              <a:t>Applicants eligible for both </a:t>
            </a:r>
            <a:r>
              <a:rPr lang="en-IE" sz="2000" b="1" dirty="0" smtClean="0">
                <a:solidFill>
                  <a:prstClr val="black"/>
                </a:solidFill>
              </a:rPr>
              <a:t>DARE and HEAR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smtClean="0">
                <a:solidFill>
                  <a:prstClr val="black"/>
                </a:solidFill>
              </a:rPr>
              <a:t>Applicants with a </a:t>
            </a:r>
            <a:r>
              <a:rPr lang="en-IE" sz="2000" b="1" dirty="0" smtClean="0">
                <a:solidFill>
                  <a:prstClr val="black"/>
                </a:solidFill>
              </a:rPr>
              <a:t>physical or sensory </a:t>
            </a:r>
            <a:r>
              <a:rPr lang="en-IE" sz="2000" dirty="0" smtClean="0">
                <a:solidFill>
                  <a:prstClr val="black"/>
                </a:solidFill>
              </a:rPr>
              <a:t>disability</a:t>
            </a:r>
            <a:endParaRPr lang="en-IE" sz="2000" dirty="0">
              <a:solidFill>
                <a:prstClr val="black"/>
              </a:solidFill>
            </a:endParaRPr>
          </a:p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052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97682" y="1443210"/>
            <a:ext cx="3553750" cy="712886"/>
          </a:xfrm>
          <a:prstGeom prst="wedgeRoundRectCallout">
            <a:avLst>
              <a:gd name="adj1" fmla="val 28164"/>
              <a:gd name="adj2" fmla="val 66539"/>
              <a:gd name="adj3" fmla="val 16667"/>
            </a:avLst>
          </a:prstGeom>
          <a:solidFill>
            <a:schemeClr val="bg1"/>
          </a:solidFill>
          <a:ln w="63500">
            <a:noFill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College supports </a:t>
            </a:r>
            <a:r>
              <a:rPr lang="en-IE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may include</a:t>
            </a:r>
            <a:r>
              <a:rPr lang="en-IE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" y="301661"/>
            <a:ext cx="625186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Benefits of </a:t>
            </a:r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DARE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Rectangular Callout 7"/>
          <p:cNvSpPr/>
          <p:nvPr/>
        </p:nvSpPr>
        <p:spPr>
          <a:xfrm>
            <a:off x="1458895" y="4215189"/>
            <a:ext cx="8167320" cy="2545782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538897"/>
              <a:gd name="connsiteX1" fmla="*/ 1109133 w 6654800"/>
              <a:gd name="connsiteY1" fmla="*/ 0 h 1538897"/>
              <a:gd name="connsiteX2" fmla="*/ 1109133 w 6654800"/>
              <a:gd name="connsiteY2" fmla="*/ 0 h 1538897"/>
              <a:gd name="connsiteX3" fmla="*/ 2772833 w 6654800"/>
              <a:gd name="connsiteY3" fmla="*/ 0 h 1538897"/>
              <a:gd name="connsiteX4" fmla="*/ 6654800 w 6654800"/>
              <a:gd name="connsiteY4" fmla="*/ 0 h 1538897"/>
              <a:gd name="connsiteX5" fmla="*/ 6654800 w 6654800"/>
              <a:gd name="connsiteY5" fmla="*/ 692749 h 1538897"/>
              <a:gd name="connsiteX6" fmla="*/ 6654800 w 6654800"/>
              <a:gd name="connsiteY6" fmla="*/ 692749 h 1538897"/>
              <a:gd name="connsiteX7" fmla="*/ 6654800 w 6654800"/>
              <a:gd name="connsiteY7" fmla="*/ 989641 h 1538897"/>
              <a:gd name="connsiteX8" fmla="*/ 6654800 w 6654800"/>
              <a:gd name="connsiteY8" fmla="*/ 1187569 h 1538897"/>
              <a:gd name="connsiteX9" fmla="*/ 5135033 w 6654800"/>
              <a:gd name="connsiteY9" fmla="*/ 1208686 h 1538897"/>
              <a:gd name="connsiteX10" fmla="*/ 5156612 w 6654800"/>
              <a:gd name="connsiteY10" fmla="*/ 1538897 h 1538897"/>
              <a:gd name="connsiteX11" fmla="*/ 4474633 w 6654800"/>
              <a:gd name="connsiteY11" fmla="*/ 1003937 h 1538897"/>
              <a:gd name="connsiteX12" fmla="*/ 25400 w 6654800"/>
              <a:gd name="connsiteY12" fmla="*/ 1335389 h 1538897"/>
              <a:gd name="connsiteX13" fmla="*/ 0 w 6654800"/>
              <a:gd name="connsiteY13" fmla="*/ 989641 h 1538897"/>
              <a:gd name="connsiteX14" fmla="*/ 0 w 6654800"/>
              <a:gd name="connsiteY14" fmla="*/ 692749 h 1538897"/>
              <a:gd name="connsiteX15" fmla="*/ 0 w 6654800"/>
              <a:gd name="connsiteY15" fmla="*/ 692749 h 1538897"/>
              <a:gd name="connsiteX16" fmla="*/ 0 w 6654800"/>
              <a:gd name="connsiteY16" fmla="*/ 0 h 153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538897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5156612" y="1538897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200" b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 smtClean="0">
                <a:solidFill>
                  <a:schemeClr val="bg1"/>
                </a:solidFill>
              </a:rPr>
              <a:t>You </a:t>
            </a:r>
            <a:r>
              <a:rPr lang="en-IE" sz="2400" b="1" dirty="0">
                <a:solidFill>
                  <a:schemeClr val="bg1"/>
                </a:solidFill>
              </a:rPr>
              <a:t>don’t have to be eligible for DARE to get support in college</a:t>
            </a:r>
            <a:r>
              <a:rPr lang="en-IE" sz="24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8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</a:rPr>
              <a:t>A needs assessment is conducted to identify </a:t>
            </a:r>
            <a:r>
              <a:rPr lang="en-IE" sz="2200" b="1" dirty="0" smtClean="0">
                <a:solidFill>
                  <a:schemeClr val="bg1"/>
                </a:solidFill>
              </a:rPr>
              <a:t>specific </a:t>
            </a:r>
            <a:r>
              <a:rPr lang="en-IE" sz="2200" b="1" dirty="0">
                <a:solidFill>
                  <a:schemeClr val="bg1"/>
                </a:solidFill>
              </a:rPr>
              <a:t>support requirements</a:t>
            </a:r>
            <a:r>
              <a:rPr lang="en-IE" sz="10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Rectangular Callout 7"/>
          <p:cNvSpPr/>
          <p:nvPr/>
        </p:nvSpPr>
        <p:spPr>
          <a:xfrm>
            <a:off x="617144" y="2432187"/>
            <a:ext cx="8736803" cy="247435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numCol="2"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 smtClean="0"/>
              <a:t>Orientation </a:t>
            </a:r>
            <a:r>
              <a:rPr lang="en-IE" b="1" dirty="0"/>
              <a:t>Programmes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Learning Support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Assistive </a:t>
            </a:r>
            <a:r>
              <a:rPr lang="en-IE" b="1" dirty="0" smtClean="0"/>
              <a:t>Technology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b="1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Library Support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Exam Accommodations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Educational Support Worker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b="1" dirty="0"/>
              <a:t>Academic Tuition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000" b="1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62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2923" b="1"/>
          <a:stretch/>
        </p:blipFill>
        <p:spPr>
          <a:xfrm>
            <a:off x="0" y="-25401"/>
            <a:ext cx="5562600" cy="68728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86100" y="909342"/>
            <a:ext cx="6858000" cy="193899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HIGHER EDUCATION ACCESS ROUTE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>
            <a:off x="-228600" y="5934670"/>
            <a:ext cx="10134600" cy="92333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IE" sz="54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5318" y="5989572"/>
            <a:ext cx="994417" cy="8684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625" y="6299479"/>
            <a:ext cx="802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rgbClr val="FFD000"/>
                </a:solidFill>
              </a:rPr>
              <a:t>An admissions scheme for school leavers facing </a:t>
            </a:r>
          </a:p>
          <a:p>
            <a:r>
              <a:rPr lang="en-IE" sz="1200" dirty="0" smtClean="0">
                <a:solidFill>
                  <a:srgbClr val="FFD000"/>
                </a:solidFill>
              </a:rPr>
              <a:t>economic and social challenges in accessing college.</a:t>
            </a:r>
            <a:endParaRPr lang="en-IE" sz="1200" dirty="0">
              <a:solidFill>
                <a:srgbClr val="FFD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7712" y="6278056"/>
            <a:ext cx="5031342" cy="43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1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1891430"/>
            <a:ext cx="8915400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r>
              <a:rPr lang="en-GB" sz="2000" b="1" dirty="0" smtClean="0"/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2805" y="389533"/>
            <a:ext cx="6187485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WHAT IS HEAR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8" name="Rectangular Callout 2"/>
          <p:cNvSpPr/>
          <p:nvPr/>
        </p:nvSpPr>
        <p:spPr>
          <a:xfrm>
            <a:off x="2849695" y="4245738"/>
            <a:ext cx="6751505" cy="2451100"/>
          </a:xfrm>
          <a:custGeom>
            <a:avLst/>
            <a:gdLst>
              <a:gd name="connsiteX0" fmla="*/ 0 w 5095875"/>
              <a:gd name="connsiteY0" fmla="*/ 0 h 3324225"/>
              <a:gd name="connsiteX1" fmla="*/ 849313 w 5095875"/>
              <a:gd name="connsiteY1" fmla="*/ 0 h 3324225"/>
              <a:gd name="connsiteX2" fmla="*/ 849313 w 5095875"/>
              <a:gd name="connsiteY2" fmla="*/ 0 h 3324225"/>
              <a:gd name="connsiteX3" fmla="*/ 2123281 w 5095875"/>
              <a:gd name="connsiteY3" fmla="*/ 0 h 3324225"/>
              <a:gd name="connsiteX4" fmla="*/ 5095875 w 5095875"/>
              <a:gd name="connsiteY4" fmla="*/ 0 h 3324225"/>
              <a:gd name="connsiteX5" fmla="*/ 5095875 w 5095875"/>
              <a:gd name="connsiteY5" fmla="*/ 1939131 h 3324225"/>
              <a:gd name="connsiteX6" fmla="*/ 5095875 w 5095875"/>
              <a:gd name="connsiteY6" fmla="*/ 1939131 h 3324225"/>
              <a:gd name="connsiteX7" fmla="*/ 5095875 w 5095875"/>
              <a:gd name="connsiteY7" fmla="*/ 2770188 h 3324225"/>
              <a:gd name="connsiteX8" fmla="*/ 5095875 w 5095875"/>
              <a:gd name="connsiteY8" fmla="*/ 3324225 h 3324225"/>
              <a:gd name="connsiteX9" fmla="*/ 2123281 w 5095875"/>
              <a:gd name="connsiteY9" fmla="*/ 3324225 h 3324225"/>
              <a:gd name="connsiteX10" fmla="*/ 619556 w 5095875"/>
              <a:gd name="connsiteY10" fmla="*/ 4358890 h 3324225"/>
              <a:gd name="connsiteX11" fmla="*/ 849313 w 5095875"/>
              <a:gd name="connsiteY11" fmla="*/ 3324225 h 3324225"/>
              <a:gd name="connsiteX12" fmla="*/ 0 w 5095875"/>
              <a:gd name="connsiteY12" fmla="*/ 3324225 h 3324225"/>
              <a:gd name="connsiteX13" fmla="*/ 0 w 5095875"/>
              <a:gd name="connsiteY13" fmla="*/ 2770188 h 3324225"/>
              <a:gd name="connsiteX14" fmla="*/ 0 w 5095875"/>
              <a:gd name="connsiteY14" fmla="*/ 1939131 h 3324225"/>
              <a:gd name="connsiteX15" fmla="*/ 0 w 5095875"/>
              <a:gd name="connsiteY15" fmla="*/ 1939131 h 3324225"/>
              <a:gd name="connsiteX16" fmla="*/ 0 w 5095875"/>
              <a:gd name="connsiteY16" fmla="*/ 0 h 3324225"/>
              <a:gd name="connsiteX0" fmla="*/ 781050 w 5095875"/>
              <a:gd name="connsiteY0" fmla="*/ 66675 h 4358890"/>
              <a:gd name="connsiteX1" fmla="*/ 849313 w 5095875"/>
              <a:gd name="connsiteY1" fmla="*/ 0 h 4358890"/>
              <a:gd name="connsiteX2" fmla="*/ 849313 w 5095875"/>
              <a:gd name="connsiteY2" fmla="*/ 0 h 4358890"/>
              <a:gd name="connsiteX3" fmla="*/ 2123281 w 5095875"/>
              <a:gd name="connsiteY3" fmla="*/ 0 h 4358890"/>
              <a:gd name="connsiteX4" fmla="*/ 5095875 w 5095875"/>
              <a:gd name="connsiteY4" fmla="*/ 0 h 4358890"/>
              <a:gd name="connsiteX5" fmla="*/ 5095875 w 5095875"/>
              <a:gd name="connsiteY5" fmla="*/ 1939131 h 4358890"/>
              <a:gd name="connsiteX6" fmla="*/ 5095875 w 5095875"/>
              <a:gd name="connsiteY6" fmla="*/ 1939131 h 4358890"/>
              <a:gd name="connsiteX7" fmla="*/ 5095875 w 5095875"/>
              <a:gd name="connsiteY7" fmla="*/ 2770188 h 4358890"/>
              <a:gd name="connsiteX8" fmla="*/ 5095875 w 5095875"/>
              <a:gd name="connsiteY8" fmla="*/ 3324225 h 4358890"/>
              <a:gd name="connsiteX9" fmla="*/ 2123281 w 5095875"/>
              <a:gd name="connsiteY9" fmla="*/ 3324225 h 4358890"/>
              <a:gd name="connsiteX10" fmla="*/ 619556 w 5095875"/>
              <a:gd name="connsiteY10" fmla="*/ 4358890 h 4358890"/>
              <a:gd name="connsiteX11" fmla="*/ 849313 w 5095875"/>
              <a:gd name="connsiteY11" fmla="*/ 3324225 h 4358890"/>
              <a:gd name="connsiteX12" fmla="*/ 0 w 5095875"/>
              <a:gd name="connsiteY12" fmla="*/ 3324225 h 4358890"/>
              <a:gd name="connsiteX13" fmla="*/ 0 w 5095875"/>
              <a:gd name="connsiteY13" fmla="*/ 2770188 h 4358890"/>
              <a:gd name="connsiteX14" fmla="*/ 0 w 5095875"/>
              <a:gd name="connsiteY14" fmla="*/ 1939131 h 4358890"/>
              <a:gd name="connsiteX15" fmla="*/ 0 w 5095875"/>
              <a:gd name="connsiteY15" fmla="*/ 1939131 h 4358890"/>
              <a:gd name="connsiteX16" fmla="*/ 781050 w 5095875"/>
              <a:gd name="connsiteY16" fmla="*/ 66675 h 4358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95875" h="4358890">
                <a:moveTo>
                  <a:pt x="781050" y="66675"/>
                </a:moveTo>
                <a:lnTo>
                  <a:pt x="849313" y="0"/>
                </a:lnTo>
                <a:lnTo>
                  <a:pt x="849313" y="0"/>
                </a:lnTo>
                <a:lnTo>
                  <a:pt x="2123281" y="0"/>
                </a:lnTo>
                <a:lnTo>
                  <a:pt x="5095875" y="0"/>
                </a:lnTo>
                <a:lnTo>
                  <a:pt x="5095875" y="1939131"/>
                </a:lnTo>
                <a:lnTo>
                  <a:pt x="5095875" y="1939131"/>
                </a:lnTo>
                <a:lnTo>
                  <a:pt x="5095875" y="2770188"/>
                </a:lnTo>
                <a:lnTo>
                  <a:pt x="5095875" y="3324225"/>
                </a:lnTo>
                <a:lnTo>
                  <a:pt x="2123281" y="3324225"/>
                </a:lnTo>
                <a:lnTo>
                  <a:pt x="619556" y="4358890"/>
                </a:lnTo>
                <a:lnTo>
                  <a:pt x="849313" y="3324225"/>
                </a:lnTo>
                <a:lnTo>
                  <a:pt x="0" y="3324225"/>
                </a:lnTo>
                <a:lnTo>
                  <a:pt x="0" y="2770188"/>
                </a:lnTo>
                <a:lnTo>
                  <a:pt x="0" y="1939131"/>
                </a:lnTo>
                <a:lnTo>
                  <a:pt x="0" y="1939131"/>
                </a:lnTo>
                <a:lnTo>
                  <a:pt x="781050" y="66675"/>
                </a:lnTo>
                <a:close/>
              </a:path>
            </a:pathLst>
          </a:custGeom>
          <a:solidFill>
            <a:srgbClr val="E941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IE" sz="24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It </a:t>
            </a:r>
            <a:r>
              <a:rPr lang="en-IE" sz="2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was </a:t>
            </a:r>
            <a:r>
              <a:rPr lang="en-IE" sz="24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set </a:t>
            </a:r>
            <a:r>
              <a:rPr lang="en-IE" sz="2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up to ensure that all </a:t>
            </a:r>
            <a:r>
              <a:rPr lang="en-IE" sz="24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Leaving 	Certificate students </a:t>
            </a:r>
            <a:r>
              <a:rPr lang="en-IE" sz="2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have a fair and equal opportunity to progress to third level education</a:t>
            </a:r>
            <a:r>
              <a:rPr lang="en-IE" sz="24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algn="r"/>
            <a:endParaRPr lang="en-IE" sz="24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algn="r"/>
            <a:endParaRPr lang="en-I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3381" r="5495"/>
          <a:stretch/>
        </p:blipFill>
        <p:spPr>
          <a:xfrm>
            <a:off x="101600" y="1701800"/>
            <a:ext cx="6413499" cy="253605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2806" y="1709684"/>
            <a:ext cx="57911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Higher Education Access Route </a:t>
            </a:r>
            <a:r>
              <a:rPr lang="en-GB" sz="24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is an admissions route for school leavers who for social, financial or cultural reasons are under-represented at third level education.</a:t>
            </a:r>
          </a:p>
        </p:txBody>
      </p:sp>
    </p:spTree>
    <p:extLst>
      <p:ext uri="{BB962C8B-B14F-4D97-AF65-F5344CB8AC3E}">
        <p14:creationId xmlns:p14="http://schemas.microsoft.com/office/powerpoint/2010/main" val="424126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76" y="3464046"/>
            <a:ext cx="4491064" cy="2336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53" y="5974487"/>
            <a:ext cx="4476687" cy="7934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805" y="389533"/>
            <a:ext cx="8567295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Understanding Socio Economic Group (SEG)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5605" y="3498360"/>
            <a:ext cx="3936616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schemeClr val="bg1"/>
                </a:solidFill>
                <a:latin typeface="Source Sans Pro"/>
                <a:ea typeface="+mj-ea"/>
                <a:cs typeface="+mj-cs"/>
              </a:rPr>
              <a:t>Higher Professionals (100%)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5767" y="5952039"/>
            <a:ext cx="3936616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schemeClr val="bg1"/>
                </a:solidFill>
                <a:latin typeface="Source Sans Pro"/>
                <a:ea typeface="+mj-ea"/>
                <a:cs typeface="+mj-cs"/>
              </a:rPr>
              <a:t>Non Manual Workers (c. 23%)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1477" y="1720023"/>
            <a:ext cx="8009949" cy="156966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bg1"/>
                </a:solidFill>
                <a:latin typeface="+mj-lt"/>
                <a:cs typeface="Utsaah" panose="020B0604020202020204" pitchFamily="34" charset="0"/>
              </a:rPr>
              <a:t>In a typical Leaving Cert Class, the children of Higher Professions are significantly more likely to go to college than other socio economic groups.</a:t>
            </a:r>
          </a:p>
          <a:p>
            <a:endParaRPr lang="en-IE" sz="24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3032"/>
          <a:stretch/>
        </p:blipFill>
        <p:spPr>
          <a:xfrm>
            <a:off x="400910" y="1269516"/>
            <a:ext cx="5812603" cy="2646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2258"/>
          <a:stretch/>
        </p:blipFill>
        <p:spPr>
          <a:xfrm>
            <a:off x="279244" y="4924555"/>
            <a:ext cx="4718203" cy="5040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0910" y="266074"/>
            <a:ext cx="8225772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Understanding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Area Profile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3886" y="4282912"/>
            <a:ext cx="4036385" cy="206210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r>
              <a:rPr lang="en-IE" sz="36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99% </a:t>
            </a:r>
            <a:r>
              <a:rPr lang="en-IE" sz="24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Students in </a:t>
            </a:r>
            <a:r>
              <a:rPr lang="en-IE" sz="32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</a:t>
            </a:r>
            <a:r>
              <a:rPr lang="en-IE" sz="24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36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6 </a:t>
            </a:r>
          </a:p>
          <a:p>
            <a:r>
              <a:rPr lang="en-IE" sz="24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go to College compared to </a:t>
            </a:r>
          </a:p>
          <a:p>
            <a:r>
              <a:rPr lang="en-IE" sz="36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15% </a:t>
            </a:r>
            <a:r>
              <a:rPr lang="en-IE" sz="24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in </a:t>
            </a:r>
            <a:r>
              <a:rPr lang="en-IE" sz="32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Dublin </a:t>
            </a:r>
            <a:r>
              <a:rPr lang="en-IE" sz="32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17</a:t>
            </a:r>
          </a:p>
          <a:p>
            <a:endParaRPr lang="en-IE" sz="32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3290" y="4020231"/>
            <a:ext cx="2265647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schemeClr val="bg1"/>
                </a:solidFill>
                <a:latin typeface="Source Sans Pro"/>
                <a:ea typeface="+mj-ea"/>
                <a:cs typeface="+mj-cs"/>
              </a:rPr>
              <a:t>Dublin 6 (99%)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6172" y="5656003"/>
            <a:ext cx="2265647" cy="40011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altLang="en-US" sz="2000" b="1" dirty="0" smtClean="0">
                <a:solidFill>
                  <a:schemeClr val="bg1"/>
                </a:solidFill>
                <a:latin typeface="Source Sans Pro"/>
                <a:ea typeface="+mj-ea"/>
                <a:cs typeface="+mj-cs"/>
              </a:rPr>
              <a:t>Dublin 17 (15%)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7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308965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Applying for a grant.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650" y="1737069"/>
            <a:ext cx="6013450" cy="1723549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0070C0"/>
              </a:buClr>
              <a:buNone/>
            </a:pPr>
            <a:r>
              <a:rPr lang="en-US" sz="4800" dirty="0">
                <a:latin typeface="+mj-lt"/>
              </a:rPr>
              <a:t>HEAR is </a:t>
            </a:r>
            <a:r>
              <a:rPr lang="en-US" sz="4800" b="1" dirty="0">
                <a:latin typeface="+mj-lt"/>
              </a:rPr>
              <a:t>NOT</a:t>
            </a:r>
            <a:r>
              <a:rPr lang="en-US" sz="4800" dirty="0">
                <a:latin typeface="+mj-lt"/>
              </a:rPr>
              <a:t> </a:t>
            </a:r>
            <a:endParaRPr lang="en-US" sz="4800" dirty="0" smtClean="0">
              <a:latin typeface="+mj-lt"/>
            </a:endParaRPr>
          </a:p>
          <a:p>
            <a:pPr algn="ctr">
              <a:buClr>
                <a:srgbClr val="0070C0"/>
              </a:buClr>
              <a:buNone/>
            </a:pPr>
            <a:r>
              <a:rPr lang="en-US" sz="4800" dirty="0" smtClean="0">
                <a:latin typeface="+mj-lt"/>
              </a:rPr>
              <a:t>the SUSI grant.</a:t>
            </a:r>
          </a:p>
          <a:p>
            <a:pPr algn="ctr">
              <a:buClr>
                <a:srgbClr val="0070C0"/>
              </a:buClr>
              <a:buNone/>
            </a:pPr>
            <a:r>
              <a:rPr lang="en-US" sz="1000" dirty="0" smtClean="0">
                <a:latin typeface="Myriad Pro" pitchFamily="34" charset="0"/>
              </a:rPr>
              <a:t> .</a:t>
            </a:r>
            <a:endParaRPr lang="en-US" sz="1000" dirty="0">
              <a:latin typeface="Myriad Pro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6900" y="3322950"/>
            <a:ext cx="7213600" cy="1877437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None/>
            </a:pPr>
            <a:r>
              <a:rPr lang="en-IE" sz="3200" dirty="0">
                <a:latin typeface="+mj-lt"/>
              </a:rPr>
              <a:t>If you apply to HEAR, </a:t>
            </a:r>
            <a:endParaRPr lang="en-IE" sz="3200" dirty="0" smtClean="0">
              <a:latin typeface="+mj-lt"/>
            </a:endParaRPr>
          </a:p>
          <a:p>
            <a:pPr>
              <a:buClr>
                <a:srgbClr val="0070C0"/>
              </a:buClr>
              <a:buNone/>
            </a:pPr>
            <a:r>
              <a:rPr lang="en-IE" sz="3200" dirty="0" smtClean="0">
                <a:latin typeface="+mj-lt"/>
              </a:rPr>
              <a:t>you </a:t>
            </a:r>
            <a:r>
              <a:rPr lang="en-IE" sz="3200" dirty="0">
                <a:latin typeface="+mj-lt"/>
              </a:rPr>
              <a:t>should also apply to </a:t>
            </a:r>
            <a:r>
              <a:rPr lang="en-IE" sz="3200" dirty="0" smtClean="0">
                <a:latin typeface="+mj-lt"/>
              </a:rPr>
              <a:t>SUSI if </a:t>
            </a:r>
            <a:r>
              <a:rPr lang="en-IE" sz="3200" dirty="0">
                <a:latin typeface="+mj-lt"/>
              </a:rPr>
              <a:t>you think you may be </a:t>
            </a:r>
            <a:r>
              <a:rPr lang="en-IE" sz="3200" dirty="0" smtClean="0">
                <a:latin typeface="+mj-lt"/>
              </a:rPr>
              <a:t>eligible.</a:t>
            </a:r>
            <a:endParaRPr lang="en-IE" sz="3200" dirty="0">
              <a:latin typeface="+mj-lt"/>
            </a:endParaRPr>
          </a:p>
          <a:p>
            <a:pPr algn="ctr">
              <a:buClr>
                <a:srgbClr val="0070C0"/>
              </a:buClr>
              <a:buNone/>
            </a:pPr>
            <a:r>
              <a:rPr lang="en-US" sz="1000" dirty="0" smtClean="0">
                <a:latin typeface="Myriad Pro" pitchFamily="34" charset="0"/>
              </a:rPr>
              <a:t> </a:t>
            </a:r>
          </a:p>
          <a:p>
            <a:pPr algn="ctr">
              <a:buClr>
                <a:srgbClr val="0070C0"/>
              </a:buClr>
              <a:buNone/>
            </a:pPr>
            <a:endParaRPr lang="en-US" sz="10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308965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SUSI: Key Eligibility Criteria 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6856" y="2239827"/>
            <a:ext cx="8921075" cy="415498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sz="2400" b="1" dirty="0" smtClean="0"/>
              <a:t>Nationality:</a:t>
            </a:r>
            <a:r>
              <a:rPr lang="en-IE" sz="2400" dirty="0" smtClean="0"/>
              <a:t> Irish, EU, Swiss nationals or have specific leave to remain in the State.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 smtClean="0"/>
              <a:t>Residency:</a:t>
            </a:r>
            <a:r>
              <a:rPr lang="en-IE" sz="2400" dirty="0" smtClean="0"/>
              <a:t>   3 of last 5 years in Ireland</a:t>
            </a:r>
            <a:r>
              <a:rPr lang="en-IE" sz="2400" smtClean="0"/>
              <a:t>, EU </a:t>
            </a:r>
            <a:r>
              <a:rPr lang="en-IE" sz="2400" dirty="0" smtClean="0"/>
              <a:t>or  Switzerland.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 smtClean="0"/>
              <a:t>Progression</a:t>
            </a:r>
            <a:r>
              <a:rPr lang="en-IE" sz="2400" dirty="0" smtClean="0"/>
              <a:t> in education – NFQ levels 5-10.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 smtClean="0"/>
              <a:t>Approved College/Course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sz="2400" b="1" dirty="0" smtClean="0"/>
              <a:t>‘Reckonable’ Income </a:t>
            </a:r>
            <a:r>
              <a:rPr lang="en-IE" sz="2400" dirty="0" smtClean="0"/>
              <a:t>(Class - Dependent/Independent)</a:t>
            </a:r>
            <a:r>
              <a:rPr lang="en-IE" sz="2400" b="1" dirty="0" smtClean="0"/>
              <a:t>                                          		</a:t>
            </a:r>
            <a:r>
              <a:rPr lang="en-IE" sz="2400" dirty="0" smtClean="0"/>
              <a:t>less than €54,240/ €59,595/ €64,700 </a:t>
            </a:r>
          </a:p>
          <a:p>
            <a:pPr>
              <a:lnSpc>
                <a:spcPct val="150000"/>
              </a:lnSpc>
              <a:defRPr/>
            </a:pPr>
            <a:r>
              <a:rPr lang="en-IE" sz="2400" dirty="0" smtClean="0"/>
              <a:t>		less than €39,875/ €43,810/ €47,575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581" y="296693"/>
            <a:ext cx="127635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0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61987" y="1989138"/>
            <a:ext cx="8420100" cy="344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n-ea"/>
              <a:cs typeface="+mn-cs"/>
            </a:endParaRPr>
          </a:p>
          <a:p>
            <a:pPr marL="660400" marR="0" lvl="0" indent="-6604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086" y="316316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Why apply to HEAR?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410492" y="1742303"/>
            <a:ext cx="6654800" cy="1945615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E94159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Reduced points CAO offers </a:t>
            </a:r>
            <a:r>
              <a:rPr lang="en-IE" sz="26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 the participating colleges provided you meet the minimum entry requirements</a:t>
            </a:r>
            <a:r>
              <a:rPr lang="en-IE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Rectangular Callout 7"/>
          <p:cNvSpPr/>
          <p:nvPr/>
        </p:nvSpPr>
        <p:spPr>
          <a:xfrm>
            <a:off x="2785299" y="3454400"/>
            <a:ext cx="6296787" cy="2274393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98408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6081206" y="1998408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IE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0400" lvl="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E" sz="2600" b="1" dirty="0" smtClean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Post-entry </a:t>
            </a:r>
            <a:r>
              <a:rPr lang="en-IE" sz="2600" b="1" dirty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supports </a:t>
            </a:r>
            <a:r>
              <a:rPr lang="en-IE" sz="2600" dirty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such as financial, academic, social and personal.</a:t>
            </a:r>
          </a:p>
        </p:txBody>
      </p:sp>
    </p:spTree>
    <p:extLst>
      <p:ext uri="{BB962C8B-B14F-4D97-AF65-F5344CB8AC3E}">
        <p14:creationId xmlns:p14="http://schemas.microsoft.com/office/powerpoint/2010/main" val="20774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1353" y="174999"/>
            <a:ext cx="5650831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What is DARE?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231354" y="1439608"/>
            <a:ext cx="8192210" cy="3360992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45615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2772833" y="1187569"/>
                </a:lnTo>
                <a:lnTo>
                  <a:pt x="124906" y="1945615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288000" tIns="180000" bIns="108000" rtlCol="0" anchor="t" anchorCtr="0"/>
          <a:lstStyle/>
          <a:p>
            <a:r>
              <a:rPr lang="en-IE" sz="2400" dirty="0">
                <a:solidFill>
                  <a:prstClr val="black"/>
                </a:solidFill>
                <a:latin typeface="+mj-lt"/>
              </a:rPr>
              <a:t>The </a:t>
            </a:r>
            <a:r>
              <a:rPr lang="en-IE" sz="2400" b="1" dirty="0">
                <a:solidFill>
                  <a:prstClr val="black"/>
                </a:solidFill>
                <a:latin typeface="+mj-lt"/>
              </a:rPr>
              <a:t>Disability Access Route to Education (DARE) </a:t>
            </a:r>
            <a:r>
              <a:rPr lang="en-IE" sz="2400" dirty="0"/>
              <a:t>third level alternative admissions scheme </a:t>
            </a:r>
            <a:r>
              <a:rPr lang="en-IE" sz="2400" dirty="0" smtClean="0"/>
              <a:t>is for </a:t>
            </a:r>
            <a:r>
              <a:rPr lang="en-IE" sz="2400" dirty="0"/>
              <a:t>school-leavers whose disabilities have had </a:t>
            </a:r>
            <a:r>
              <a:rPr lang="en-IE" sz="2400" dirty="0" smtClean="0"/>
              <a:t>a negative </a:t>
            </a:r>
            <a:r>
              <a:rPr lang="en-IE" sz="2400" dirty="0"/>
              <a:t>impact on their second level education</a:t>
            </a:r>
            <a:r>
              <a:rPr lang="en-IE" sz="2400" dirty="0" smtClean="0"/>
              <a:t>.</a:t>
            </a:r>
            <a:endParaRPr lang="en-IE" sz="2400" dirty="0"/>
          </a:p>
        </p:txBody>
      </p:sp>
      <p:sp>
        <p:nvSpPr>
          <p:cNvPr id="9" name="Rectangular Callout 7"/>
          <p:cNvSpPr/>
          <p:nvPr/>
        </p:nvSpPr>
        <p:spPr>
          <a:xfrm>
            <a:off x="2009389" y="3815673"/>
            <a:ext cx="7477511" cy="3305946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998408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6081206" y="1998408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216000" tIns="144000" bIns="144000" rtlCol="0" anchor="t" anchorCtr="0"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IE" sz="2400" dirty="0">
                <a:solidFill>
                  <a:prstClr val="white"/>
                </a:solidFill>
                <a:latin typeface="+mj-lt"/>
              </a:rPr>
              <a:t>DARE offers reduced points places to school leavers who as a result of having a disability </a:t>
            </a:r>
            <a:r>
              <a:rPr lang="en-IE" sz="2400" dirty="0" smtClean="0">
                <a:solidFill>
                  <a:prstClr val="white"/>
                </a:solidFill>
                <a:latin typeface="+mj-lt"/>
              </a:rPr>
              <a:t>have experienced </a:t>
            </a:r>
            <a:r>
              <a:rPr lang="en-IE" sz="2400" dirty="0">
                <a:solidFill>
                  <a:prstClr val="white"/>
                </a:solidFill>
                <a:latin typeface="+mj-lt"/>
              </a:rPr>
              <a:t>additional educational challenges in second level education.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defRPr/>
            </a:pPr>
            <a:endParaRPr lang="en-IE" sz="1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9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844769"/>
              </p:ext>
            </p:extLst>
          </p:nvPr>
        </p:nvGraphicFramePr>
        <p:xfrm>
          <a:off x="1087677" y="1520327"/>
          <a:ext cx="7668016" cy="378865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80000"/>
                <a:gridCol w="7188016"/>
              </a:tblGrid>
              <a:tr h="54996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en-IE" sz="20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j-lt"/>
                          <a:cs typeface="Arial" panose="020B0604020202020204" pitchFamily="34" charset="0"/>
                        </a:rPr>
                        <a:t>Was your household income on</a:t>
                      </a:r>
                      <a:r>
                        <a:rPr lang="en-IE" sz="20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j-lt"/>
                          <a:cs typeface="Arial" panose="020B0604020202020204" pitchFamily="34" charset="0"/>
                        </a:rPr>
                        <a:t> or below €45,790 in 2014?</a:t>
                      </a:r>
                      <a:endParaRPr lang="en-IE" sz="20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54996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Do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you or your family have a Medical Card/GP Visit Card?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79439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Did your parents/guardians receive a means-tested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social welfare payment for at least 26 weeks in 2014?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9439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Is your parents’</a:t>
                      </a:r>
                      <a:r>
                        <a:rPr lang="en-IE" sz="2000" b="0" baseline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or guardians’ employment status under-represented in Higher Education? </a:t>
                      </a:r>
                      <a:endParaRPr lang="en-IE" sz="2000" b="0" dirty="0" smtClean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54996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Have you attended a DEIS second level school for five years?</a:t>
                      </a:r>
                    </a:p>
                  </a:txBody>
                  <a:tcPr/>
                </a:tc>
              </a:tr>
              <a:tr h="549965">
                <a:tc>
                  <a:txBody>
                    <a:bodyPr/>
                    <a:lstStyle/>
                    <a:p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en-I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0" dirty="0" smtClean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Do you live in an area of concentrated disadvantage?</a:t>
                      </a: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7086" y="327832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Should I apply?</a:t>
            </a:r>
          </a:p>
        </p:txBody>
      </p:sp>
      <p:sp>
        <p:nvSpPr>
          <p:cNvPr id="2" name="Rectangle 1"/>
          <p:cNvSpPr/>
          <p:nvPr/>
        </p:nvSpPr>
        <p:spPr>
          <a:xfrm>
            <a:off x="1087677" y="5527342"/>
            <a:ext cx="76680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800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You must meet the </a:t>
            </a:r>
            <a:r>
              <a:rPr lang="en-IE" sz="28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HEAR </a:t>
            </a:r>
            <a:r>
              <a:rPr lang="en-IE" sz="28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income limit </a:t>
            </a:r>
          </a:p>
          <a:p>
            <a:pPr algn="ctr"/>
            <a:r>
              <a:rPr lang="en-IE" sz="28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plus </a:t>
            </a:r>
            <a:r>
              <a:rPr lang="en-IE" sz="2800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the</a:t>
            </a:r>
            <a:r>
              <a:rPr lang="en-IE" sz="28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28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right combination </a:t>
            </a:r>
            <a:r>
              <a:rPr lang="en-IE" sz="2800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</a:t>
            </a:r>
            <a:r>
              <a:rPr lang="en-IE" sz="28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28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2 </a:t>
            </a:r>
            <a:r>
              <a:rPr lang="en-IE" sz="2800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other</a:t>
            </a:r>
            <a:r>
              <a:rPr lang="en-IE" sz="28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indicators to be eligible</a:t>
            </a:r>
          </a:p>
        </p:txBody>
      </p:sp>
    </p:spTree>
    <p:extLst>
      <p:ext uri="{BB962C8B-B14F-4D97-AF65-F5344CB8AC3E}">
        <p14:creationId xmlns:p14="http://schemas.microsoft.com/office/powerpoint/2010/main" val="19173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00" y="1560209"/>
            <a:ext cx="4645546" cy="493981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E94159"/>
          </a:solidFill>
        </p:spPr>
        <p:txBody>
          <a:bodyPr wrap="square" rtlCol="0">
            <a:spAutoFit/>
          </a:bodyPr>
          <a:lstStyle/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Apply to CAO at </a:t>
            </a:r>
            <a:r>
              <a:rPr lang="en-IE" sz="20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www.cao.ie</a:t>
            </a:r>
            <a:r>
              <a:rPr lang="en-IE" sz="2000" dirty="0">
                <a:solidFill>
                  <a:srgbClr val="CC0066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by </a:t>
            </a:r>
            <a:r>
              <a:rPr lang="en-IE" sz="20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1 February 2016</a:t>
            </a:r>
          </a:p>
          <a:p>
            <a:pPr marL="365125" lvl="0" indent="-365125">
              <a:spcBef>
                <a:spcPts val="200"/>
              </a:spcBef>
              <a:buFontTx/>
              <a:buAutoNum type="arabicPeriod"/>
              <a:defRPr/>
            </a:pPr>
            <a:endParaRPr lang="en-IE" sz="2000" dirty="0">
              <a:solidFill>
                <a:srgbClr val="2D2D8A"/>
              </a:solidFill>
              <a:latin typeface="+mj-lt"/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Review your HEAR Application Guide </a:t>
            </a:r>
            <a:r>
              <a:rPr lang="en-IE" sz="20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with </a:t>
            </a: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parents or guardians and fill in Sections 1-8.</a:t>
            </a:r>
          </a:p>
          <a:p>
            <a:pPr marL="365125" lvl="0" indent="-365125">
              <a:spcBef>
                <a:spcPct val="0"/>
              </a:spcBef>
              <a:buFontTx/>
              <a:buAutoNum type="arabicPeriod"/>
              <a:defRPr/>
            </a:pPr>
            <a:endParaRPr lang="en-IE" sz="10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  <a:p>
            <a:pPr marL="365125" lvl="0" indent="-365125">
              <a:spcBef>
                <a:spcPct val="0"/>
              </a:spcBef>
              <a:defRPr/>
            </a:pP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3.</a:t>
            </a:r>
            <a:r>
              <a:rPr lang="en-IE" sz="2000" dirty="0">
                <a:solidFill>
                  <a:srgbClr val="CC0066"/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Complete all elements of the online HEAR application form by </a:t>
            </a:r>
            <a:r>
              <a:rPr lang="en-IE" sz="20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1 March 2016</a:t>
            </a:r>
          </a:p>
          <a:p>
            <a:pPr marL="365125" lvl="0" indent="-365125">
              <a:spcBef>
                <a:spcPts val="200"/>
              </a:spcBef>
              <a:defRPr/>
            </a:pPr>
            <a:endParaRPr lang="en-IE" sz="10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  <a:p>
            <a:pPr marL="365125" lvl="0" indent="-365125">
              <a:spcBef>
                <a:spcPts val="200"/>
              </a:spcBef>
              <a:defRPr/>
            </a:pP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4.  Submit </a:t>
            </a:r>
            <a:r>
              <a:rPr lang="en-IE" sz="2000" u="sng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clear copies</a:t>
            </a: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 of supporting </a:t>
            </a:r>
            <a:r>
              <a:rPr lang="en-IE" sz="20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documents requested </a:t>
            </a:r>
            <a:r>
              <a:rPr lang="en-I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on your checklist to CAO by </a:t>
            </a:r>
            <a:r>
              <a:rPr lang="en-IE" sz="2000" b="1" dirty="0">
                <a:solidFill>
                  <a:srgbClr val="2D2D8A"/>
                </a:solidFill>
                <a:latin typeface="+mj-lt"/>
                <a:cs typeface="Arial" panose="020B0604020202020204" pitchFamily="34" charset="0"/>
              </a:rPr>
              <a:t>1 April 2016</a:t>
            </a:r>
            <a:endParaRPr lang="en-IE" sz="2000" dirty="0">
              <a:solidFill>
                <a:srgbClr val="2D2D8A"/>
              </a:solidFill>
              <a:latin typeface="+mj-lt"/>
              <a:cs typeface="Arial" panose="020B0604020202020204" pitchFamily="34" charset="0"/>
            </a:endParaRPr>
          </a:p>
          <a:p>
            <a:pPr algn="ctr"/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" y="301661"/>
            <a:ext cx="76756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How do I </a:t>
            </a:r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apply?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50541" y="1616081"/>
            <a:ext cx="3663798" cy="520467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18245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182450 h 2046426"/>
              <a:gd name="connsiteX0" fmla="*/ 0 w 6858000"/>
              <a:gd name="connsiteY0" fmla="*/ 182450 h 1578899"/>
              <a:gd name="connsiteX1" fmla="*/ 6858000 w 6858000"/>
              <a:gd name="connsiteY1" fmla="*/ 0 h 1578899"/>
              <a:gd name="connsiteX2" fmla="*/ 6832600 w 6858000"/>
              <a:gd name="connsiteY2" fmla="*/ 1500326 h 1578899"/>
              <a:gd name="connsiteX3" fmla="*/ 23130 w 6858000"/>
              <a:gd name="connsiteY3" fmla="*/ 1578899 h 1578899"/>
              <a:gd name="connsiteX4" fmla="*/ 0 w 6858000"/>
              <a:gd name="connsiteY4" fmla="*/ 182450 h 15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578899">
                <a:moveTo>
                  <a:pt x="0" y="18245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23130" y="1578899"/>
                </a:lnTo>
                <a:cubicBezTo>
                  <a:pt x="18897" y="896757"/>
                  <a:pt x="4233" y="864592"/>
                  <a:pt x="0" y="18245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660400" indent="-660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IE" sz="2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r>
              <a:rPr lang="en-IE" sz="3600" b="1" dirty="0">
                <a:latin typeface="+mj-lt"/>
                <a:ea typeface="ヒラギノ角ゴ Pro W3" charset="-128"/>
                <a:cs typeface="Arial" panose="020B0604020202020204" pitchFamily="34" charset="0"/>
              </a:rPr>
              <a:t>You can apply to both </a:t>
            </a:r>
            <a:endParaRPr lang="en-IE" sz="3600" b="1" dirty="0" smtClean="0">
              <a:latin typeface="+mj-lt"/>
              <a:ea typeface="ヒラギノ角ゴ Pro W3" charset="-128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r>
              <a:rPr lang="en-IE" sz="3600" b="1" dirty="0" smtClean="0">
                <a:latin typeface="+mj-lt"/>
                <a:ea typeface="ヒラギノ角ゴ Pro W3" charset="-128"/>
                <a:cs typeface="Arial" panose="020B0604020202020204" pitchFamily="34" charset="0"/>
              </a:rPr>
              <a:t>DARE </a:t>
            </a:r>
            <a:r>
              <a:rPr lang="en-IE" sz="3600" b="1" dirty="0">
                <a:latin typeface="+mj-lt"/>
                <a:ea typeface="ヒラギノ角ゴ Pro W3" charset="-128"/>
                <a:cs typeface="Arial" panose="020B0604020202020204" pitchFamily="34" charset="0"/>
              </a:rPr>
              <a:t>&amp; </a:t>
            </a:r>
            <a:r>
              <a:rPr lang="en-IE" sz="3600" b="1" dirty="0" smtClean="0">
                <a:latin typeface="+mj-lt"/>
                <a:ea typeface="ヒラギノ角ゴ Pro W3" charset="-128"/>
                <a:cs typeface="Arial" panose="020B0604020202020204" pitchFamily="34" charset="0"/>
              </a:rPr>
              <a:t>HEAR</a:t>
            </a:r>
          </a:p>
          <a:p>
            <a:pPr algn="ctr">
              <a:spcBef>
                <a:spcPct val="50000"/>
              </a:spcBef>
              <a:buClr>
                <a:srgbClr val="993366"/>
              </a:buClr>
              <a:buSzPct val="150000"/>
            </a:pPr>
            <a:endParaRPr lang="en-IE" sz="2400" b="1" dirty="0" smtClean="0">
              <a:latin typeface="+mj-lt"/>
              <a:ea typeface="ヒラギノ角ゴ Pro W3" charset="-128"/>
              <a:cs typeface="Arial" panose="020B0604020202020204" pitchFamily="34" charset="0"/>
            </a:endParaRPr>
          </a:p>
          <a:p>
            <a:r>
              <a:rPr lang="en-IE" sz="2400" b="1" dirty="0" smtClean="0">
                <a:latin typeface="+mj-lt"/>
                <a:ea typeface="ヒラギノ角ゴ Pro W3" charset="-128"/>
                <a:cs typeface="Arial" panose="020B0604020202020204" pitchFamily="34" charset="0"/>
              </a:rPr>
              <a:t>Applicants who are both DARE and HEAR eligible </a:t>
            </a:r>
            <a:r>
              <a:rPr lang="en-IE" sz="2400" dirty="0" smtClean="0"/>
              <a:t>will be prioritised by colleges when allocating </a:t>
            </a:r>
            <a:r>
              <a:rPr lang="en-IE" sz="2400" dirty="0"/>
              <a:t>reduced points places</a:t>
            </a:r>
            <a:r>
              <a:rPr lang="en-IE" sz="2400" dirty="0" smtClean="0"/>
              <a:t>.</a:t>
            </a:r>
            <a:endParaRPr lang="en-IE" sz="2400" b="1" dirty="0">
              <a:latin typeface="+mj-lt"/>
              <a:ea typeface="ヒラギノ角ゴ Pro W3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1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95" y="1600201"/>
            <a:ext cx="8915400" cy="4525963"/>
          </a:xfrm>
        </p:spPr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595" y="317838"/>
            <a:ext cx="62659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Further Information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63" y="2394248"/>
            <a:ext cx="5010843" cy="3832422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8100"/>
          </a:effectLst>
        </p:spPr>
      </p:pic>
      <p:sp>
        <p:nvSpPr>
          <p:cNvPr id="2" name="TextBox 1"/>
          <p:cNvSpPr txBox="1"/>
          <p:nvPr/>
        </p:nvSpPr>
        <p:spPr>
          <a:xfrm>
            <a:off x="5650174" y="2394248"/>
            <a:ext cx="35620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www.cao.ie</a:t>
            </a:r>
          </a:p>
          <a:p>
            <a:endParaRPr lang="en-IE" sz="2800" dirty="0" smtClean="0"/>
          </a:p>
          <a:p>
            <a:r>
              <a:rPr lang="en-IE" sz="2800" dirty="0" smtClean="0"/>
              <a:t>www.studentfinance.ie</a:t>
            </a:r>
          </a:p>
          <a:p>
            <a:endParaRPr lang="en-IE" sz="2800" dirty="0" smtClean="0"/>
          </a:p>
          <a:p>
            <a:r>
              <a:rPr lang="en-IE" sz="2800" dirty="0" smtClean="0"/>
              <a:t>www.accesscollege.ie</a:t>
            </a:r>
          </a:p>
          <a:p>
            <a:endParaRPr lang="en-IE" sz="2800" dirty="0" smtClean="0"/>
          </a:p>
          <a:p>
            <a:r>
              <a:rPr lang="en-IE" sz="2800" dirty="0" smtClean="0"/>
              <a:t>www.qualifax.ie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8057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 descr="http://www.ucd.ie/registry/academicsecretariat/images/as_progsnfq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7" y="181923"/>
            <a:ext cx="8956923" cy="66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33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8617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Disabilities eligible </a:t>
            </a:r>
            <a:r>
              <a:rPr lang="en-IE" sz="5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for consideration</a:t>
            </a:r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877" y="1906314"/>
            <a:ext cx="8137617" cy="4524485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	</a:t>
            </a:r>
            <a:r>
              <a:rPr lang="en-IE" sz="2000" dirty="0">
                <a:latin typeface="+mj-lt"/>
                <a:cs typeface="Arial" panose="020B0604020202020204" pitchFamily="34" charset="0"/>
              </a:rPr>
              <a:t>Autistic Spectrum Disorders (including Asperger’s Syndrome)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ADD / ADHD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Blind / Vision Impaired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Deaf / Hard of Hearing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DCD – Dyspraxia/Dysgraphia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Mental Health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Conditions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Neurological Conditions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(incl. </a:t>
            </a:r>
            <a:r>
              <a:rPr lang="en-IE" sz="2000" dirty="0">
                <a:cs typeface="Arial" panose="020B0604020202020204" pitchFamily="34" charset="0"/>
              </a:rPr>
              <a:t>Brain </a:t>
            </a:r>
            <a:r>
              <a:rPr lang="en-IE" sz="2000" dirty="0" smtClean="0">
                <a:cs typeface="Arial" panose="020B0604020202020204" pitchFamily="34" charset="0"/>
              </a:rPr>
              <a:t>Injury &amp; Epilepsy)</a:t>
            </a: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Speech </a:t>
            </a:r>
            <a:r>
              <a:rPr lang="en-IE" sz="2000" dirty="0">
                <a:latin typeface="+mj-lt"/>
                <a:cs typeface="Arial" panose="020B0604020202020204" pitchFamily="34" charset="0"/>
              </a:rPr>
              <a:t>&amp; Language 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Communication Disorder</a:t>
            </a: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Significant Ongoing Illness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Physical Disability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000" dirty="0">
                <a:latin typeface="+mj-lt"/>
                <a:cs typeface="Arial" panose="020B0604020202020204" pitchFamily="34" charset="0"/>
              </a:rPr>
              <a:t>	Specific Learning Difficulty (Dyslexia &amp; Dyscalculia</a:t>
            </a:r>
            <a:r>
              <a:rPr lang="en-IE" sz="2000" dirty="0" smtClean="0">
                <a:latin typeface="+mj-lt"/>
                <a:cs typeface="Arial" panose="020B0604020202020204" pitchFamily="34" charset="0"/>
              </a:rPr>
              <a:t>)</a:t>
            </a: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73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4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499" y="301661"/>
            <a:ext cx="7360227" cy="86177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5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DARE Eligibility Criteria?</a:t>
            </a:r>
            <a:endParaRPr lang="en-IE" sz="5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71"/>
          <a:stretch/>
        </p:blipFill>
        <p:spPr>
          <a:xfrm>
            <a:off x="1302400" y="1163435"/>
            <a:ext cx="7448452" cy="1828800"/>
          </a:xfrm>
          <a:prstGeom prst="rect">
            <a:avLst/>
          </a:prstGeom>
        </p:spPr>
      </p:pic>
      <p:sp>
        <p:nvSpPr>
          <p:cNvPr id="6" name="Rectangular Callout 7"/>
          <p:cNvSpPr/>
          <p:nvPr/>
        </p:nvSpPr>
        <p:spPr>
          <a:xfrm>
            <a:off x="506776" y="3408477"/>
            <a:ext cx="8042313" cy="1688068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1608099 w 6654800"/>
              <a:gd name="connsiteY9" fmla="*/ 1210388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740250"/>
              <a:gd name="connsiteX1" fmla="*/ 1109133 w 6654800"/>
              <a:gd name="connsiteY1" fmla="*/ 0 h 1740250"/>
              <a:gd name="connsiteX2" fmla="*/ 1109133 w 6654800"/>
              <a:gd name="connsiteY2" fmla="*/ 0 h 1740250"/>
              <a:gd name="connsiteX3" fmla="*/ 2772833 w 6654800"/>
              <a:gd name="connsiteY3" fmla="*/ 0 h 1740250"/>
              <a:gd name="connsiteX4" fmla="*/ 6654800 w 6654800"/>
              <a:gd name="connsiteY4" fmla="*/ 0 h 1740250"/>
              <a:gd name="connsiteX5" fmla="*/ 6654800 w 6654800"/>
              <a:gd name="connsiteY5" fmla="*/ 692749 h 1740250"/>
              <a:gd name="connsiteX6" fmla="*/ 6654800 w 6654800"/>
              <a:gd name="connsiteY6" fmla="*/ 692749 h 1740250"/>
              <a:gd name="connsiteX7" fmla="*/ 6654800 w 6654800"/>
              <a:gd name="connsiteY7" fmla="*/ 989641 h 1740250"/>
              <a:gd name="connsiteX8" fmla="*/ 6654800 w 6654800"/>
              <a:gd name="connsiteY8" fmla="*/ 1187569 h 1740250"/>
              <a:gd name="connsiteX9" fmla="*/ 1608099 w 6654800"/>
              <a:gd name="connsiteY9" fmla="*/ 1210388 h 1740250"/>
              <a:gd name="connsiteX10" fmla="*/ 312241 w 6654800"/>
              <a:gd name="connsiteY10" fmla="*/ 1740250 h 1740250"/>
              <a:gd name="connsiteX11" fmla="*/ 639233 w 6654800"/>
              <a:gd name="connsiteY11" fmla="*/ 1225669 h 1740250"/>
              <a:gd name="connsiteX12" fmla="*/ 0 w 6654800"/>
              <a:gd name="connsiteY12" fmla="*/ 1187569 h 1740250"/>
              <a:gd name="connsiteX13" fmla="*/ 0 w 6654800"/>
              <a:gd name="connsiteY13" fmla="*/ 989641 h 1740250"/>
              <a:gd name="connsiteX14" fmla="*/ 0 w 6654800"/>
              <a:gd name="connsiteY14" fmla="*/ 692749 h 1740250"/>
              <a:gd name="connsiteX15" fmla="*/ 0 w 6654800"/>
              <a:gd name="connsiteY15" fmla="*/ 692749 h 1740250"/>
              <a:gd name="connsiteX16" fmla="*/ 0 w 6654800"/>
              <a:gd name="connsiteY16" fmla="*/ 0 h 17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740250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1608099" y="1210388"/>
                </a:lnTo>
                <a:lnTo>
                  <a:pt x="312241" y="1740250"/>
                </a:lnTo>
                <a:lnTo>
                  <a:pt x="639233" y="1225669"/>
                </a:lnTo>
                <a:lnTo>
                  <a:pt x="0" y="118756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rgbClr val="848AC4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180000" bIns="108000" rtlCol="0" anchor="t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prstClr val="black"/>
                </a:solidFill>
                <a:latin typeface="+mj-lt"/>
              </a:rPr>
              <a:t>To be eligible for DARE </a:t>
            </a:r>
            <a:r>
              <a:rPr lang="en-IE" sz="2000" dirty="0" smtClean="0">
                <a:solidFill>
                  <a:prstClr val="black"/>
                </a:solidFill>
                <a:latin typeface="+mj-lt"/>
              </a:rPr>
              <a:t>an applicant </a:t>
            </a:r>
            <a:r>
              <a:rPr lang="en-IE" sz="2000" dirty="0">
                <a:solidFill>
                  <a:prstClr val="black"/>
                </a:solidFill>
                <a:latin typeface="+mj-lt"/>
              </a:rPr>
              <a:t>must meet both the DARE evidence </a:t>
            </a:r>
            <a:r>
              <a:rPr lang="en-IE" sz="2000" dirty="0" smtClean="0">
                <a:solidFill>
                  <a:prstClr val="black"/>
                </a:solidFill>
                <a:latin typeface="+mj-lt"/>
              </a:rPr>
              <a:t>of disability </a:t>
            </a:r>
            <a:r>
              <a:rPr lang="en-IE" sz="2000" dirty="0">
                <a:solidFill>
                  <a:prstClr val="black"/>
                </a:solidFill>
                <a:latin typeface="+mj-lt"/>
              </a:rPr>
              <a:t>criteria and DARE educational impact criteria.</a:t>
            </a:r>
          </a:p>
          <a:p>
            <a:endParaRPr lang="en-IE" sz="2000" dirty="0" smtClean="0">
              <a:solidFill>
                <a:prstClr val="black"/>
              </a:solidFill>
              <a:latin typeface="+mj-lt"/>
            </a:endParaRPr>
          </a:p>
          <a:p>
            <a:endParaRPr lang="en-IE" sz="2000" dirty="0" smtClean="0">
              <a:solidFill>
                <a:prstClr val="black"/>
              </a:solidFill>
              <a:latin typeface="+mj-lt"/>
            </a:endParaRPr>
          </a:p>
          <a:p>
            <a:endParaRPr lang="en-IE" sz="2000" dirty="0">
              <a:solidFill>
                <a:prstClr val="black"/>
              </a:solidFill>
              <a:latin typeface="+mj-lt"/>
            </a:endParaRPr>
          </a:p>
          <a:p>
            <a:endParaRPr lang="en-IE" sz="20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Rectangular Callout 7"/>
          <p:cNvSpPr/>
          <p:nvPr/>
        </p:nvSpPr>
        <p:spPr>
          <a:xfrm>
            <a:off x="2612604" y="4688650"/>
            <a:ext cx="7233413" cy="2128391"/>
          </a:xfrm>
          <a:custGeom>
            <a:avLst/>
            <a:gdLst>
              <a:gd name="connsiteX0" fmla="*/ 0 w 6654800"/>
              <a:gd name="connsiteY0" fmla="*/ 0 h 1187569"/>
              <a:gd name="connsiteX1" fmla="*/ 1109133 w 6654800"/>
              <a:gd name="connsiteY1" fmla="*/ 0 h 1187569"/>
              <a:gd name="connsiteX2" fmla="*/ 1109133 w 6654800"/>
              <a:gd name="connsiteY2" fmla="*/ 0 h 1187569"/>
              <a:gd name="connsiteX3" fmla="*/ 2772833 w 6654800"/>
              <a:gd name="connsiteY3" fmla="*/ 0 h 1187569"/>
              <a:gd name="connsiteX4" fmla="*/ 6654800 w 6654800"/>
              <a:gd name="connsiteY4" fmla="*/ 0 h 1187569"/>
              <a:gd name="connsiteX5" fmla="*/ 6654800 w 6654800"/>
              <a:gd name="connsiteY5" fmla="*/ 692749 h 1187569"/>
              <a:gd name="connsiteX6" fmla="*/ 6654800 w 6654800"/>
              <a:gd name="connsiteY6" fmla="*/ 692749 h 1187569"/>
              <a:gd name="connsiteX7" fmla="*/ 6654800 w 6654800"/>
              <a:gd name="connsiteY7" fmla="*/ 989641 h 1187569"/>
              <a:gd name="connsiteX8" fmla="*/ 6654800 w 6654800"/>
              <a:gd name="connsiteY8" fmla="*/ 1187569 h 1187569"/>
              <a:gd name="connsiteX9" fmla="*/ 2772833 w 6654800"/>
              <a:gd name="connsiteY9" fmla="*/ 1187569 h 1187569"/>
              <a:gd name="connsiteX10" fmla="*/ 1941006 w 6654800"/>
              <a:gd name="connsiteY10" fmla="*/ 1336015 h 1187569"/>
              <a:gd name="connsiteX11" fmla="*/ 1109133 w 6654800"/>
              <a:gd name="connsiteY11" fmla="*/ 1187569 h 1187569"/>
              <a:gd name="connsiteX12" fmla="*/ 0 w 6654800"/>
              <a:gd name="connsiteY12" fmla="*/ 1187569 h 1187569"/>
              <a:gd name="connsiteX13" fmla="*/ 0 w 6654800"/>
              <a:gd name="connsiteY13" fmla="*/ 989641 h 1187569"/>
              <a:gd name="connsiteX14" fmla="*/ 0 w 6654800"/>
              <a:gd name="connsiteY14" fmla="*/ 692749 h 1187569"/>
              <a:gd name="connsiteX15" fmla="*/ 0 w 6654800"/>
              <a:gd name="connsiteY15" fmla="*/ 692749 h 1187569"/>
              <a:gd name="connsiteX16" fmla="*/ 0 w 6654800"/>
              <a:gd name="connsiteY16" fmla="*/ 0 h 1187569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1109133 w 6654800"/>
              <a:gd name="connsiteY11" fmla="*/ 11875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945615"/>
              <a:gd name="connsiteX1" fmla="*/ 1109133 w 6654800"/>
              <a:gd name="connsiteY1" fmla="*/ 0 h 1945615"/>
              <a:gd name="connsiteX2" fmla="*/ 1109133 w 6654800"/>
              <a:gd name="connsiteY2" fmla="*/ 0 h 1945615"/>
              <a:gd name="connsiteX3" fmla="*/ 2772833 w 6654800"/>
              <a:gd name="connsiteY3" fmla="*/ 0 h 1945615"/>
              <a:gd name="connsiteX4" fmla="*/ 6654800 w 6654800"/>
              <a:gd name="connsiteY4" fmla="*/ 0 h 1945615"/>
              <a:gd name="connsiteX5" fmla="*/ 6654800 w 6654800"/>
              <a:gd name="connsiteY5" fmla="*/ 692749 h 1945615"/>
              <a:gd name="connsiteX6" fmla="*/ 6654800 w 6654800"/>
              <a:gd name="connsiteY6" fmla="*/ 692749 h 1945615"/>
              <a:gd name="connsiteX7" fmla="*/ 6654800 w 6654800"/>
              <a:gd name="connsiteY7" fmla="*/ 989641 h 1945615"/>
              <a:gd name="connsiteX8" fmla="*/ 6654800 w 6654800"/>
              <a:gd name="connsiteY8" fmla="*/ 1187569 h 1945615"/>
              <a:gd name="connsiteX9" fmla="*/ 2772833 w 6654800"/>
              <a:gd name="connsiteY9" fmla="*/ 1187569 h 1945615"/>
              <a:gd name="connsiteX10" fmla="*/ 124906 w 6654800"/>
              <a:gd name="connsiteY10" fmla="*/ 1945615 h 1945615"/>
              <a:gd name="connsiteX11" fmla="*/ 639233 w 6654800"/>
              <a:gd name="connsiteY11" fmla="*/ 1225669 h 1945615"/>
              <a:gd name="connsiteX12" fmla="*/ 0 w 6654800"/>
              <a:gd name="connsiteY12" fmla="*/ 1187569 h 1945615"/>
              <a:gd name="connsiteX13" fmla="*/ 0 w 6654800"/>
              <a:gd name="connsiteY13" fmla="*/ 989641 h 1945615"/>
              <a:gd name="connsiteX14" fmla="*/ 0 w 6654800"/>
              <a:gd name="connsiteY14" fmla="*/ 692749 h 1945615"/>
              <a:gd name="connsiteX15" fmla="*/ 0 w 6654800"/>
              <a:gd name="connsiteY15" fmla="*/ 692749 h 1945615"/>
              <a:gd name="connsiteX16" fmla="*/ 0 w 6654800"/>
              <a:gd name="connsiteY16" fmla="*/ 0 h 1945615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2772833 w 6654800"/>
              <a:gd name="connsiteY9" fmla="*/ 1187569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639233 w 6654800"/>
              <a:gd name="connsiteY11" fmla="*/ 1225669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808353"/>
              <a:gd name="connsiteX1" fmla="*/ 1109133 w 6654800"/>
              <a:gd name="connsiteY1" fmla="*/ 0 h 1808353"/>
              <a:gd name="connsiteX2" fmla="*/ 1109133 w 6654800"/>
              <a:gd name="connsiteY2" fmla="*/ 0 h 1808353"/>
              <a:gd name="connsiteX3" fmla="*/ 2772833 w 6654800"/>
              <a:gd name="connsiteY3" fmla="*/ 0 h 1808353"/>
              <a:gd name="connsiteX4" fmla="*/ 6654800 w 6654800"/>
              <a:gd name="connsiteY4" fmla="*/ 0 h 1808353"/>
              <a:gd name="connsiteX5" fmla="*/ 6654800 w 6654800"/>
              <a:gd name="connsiteY5" fmla="*/ 692749 h 1808353"/>
              <a:gd name="connsiteX6" fmla="*/ 6654800 w 6654800"/>
              <a:gd name="connsiteY6" fmla="*/ 692749 h 1808353"/>
              <a:gd name="connsiteX7" fmla="*/ 6654800 w 6654800"/>
              <a:gd name="connsiteY7" fmla="*/ 989641 h 1808353"/>
              <a:gd name="connsiteX8" fmla="*/ 6654800 w 6654800"/>
              <a:gd name="connsiteY8" fmla="*/ 1187569 h 1808353"/>
              <a:gd name="connsiteX9" fmla="*/ 5135033 w 6654800"/>
              <a:gd name="connsiteY9" fmla="*/ 1208686 h 1808353"/>
              <a:gd name="connsiteX10" fmla="*/ 3896806 w 6654800"/>
              <a:gd name="connsiteY10" fmla="*/ 1808353 h 1808353"/>
              <a:gd name="connsiteX11" fmla="*/ 4665133 w 6654800"/>
              <a:gd name="connsiteY11" fmla="*/ 1183434 h 1808353"/>
              <a:gd name="connsiteX12" fmla="*/ 0 w 6654800"/>
              <a:gd name="connsiteY12" fmla="*/ 1187569 h 1808353"/>
              <a:gd name="connsiteX13" fmla="*/ 0 w 6654800"/>
              <a:gd name="connsiteY13" fmla="*/ 989641 h 1808353"/>
              <a:gd name="connsiteX14" fmla="*/ 0 w 6654800"/>
              <a:gd name="connsiteY14" fmla="*/ 692749 h 1808353"/>
              <a:gd name="connsiteX15" fmla="*/ 0 w 6654800"/>
              <a:gd name="connsiteY15" fmla="*/ 692749 h 1808353"/>
              <a:gd name="connsiteX16" fmla="*/ 0 w 6654800"/>
              <a:gd name="connsiteY16" fmla="*/ 0 h 1808353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0 w 6654800"/>
              <a:gd name="connsiteY12" fmla="*/ 118756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665133 w 6654800"/>
              <a:gd name="connsiteY11" fmla="*/ 1183434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12700 w 6654800"/>
              <a:gd name="connsiteY12" fmla="*/ 1842202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998408"/>
              <a:gd name="connsiteX1" fmla="*/ 1109133 w 6654800"/>
              <a:gd name="connsiteY1" fmla="*/ 0 h 1998408"/>
              <a:gd name="connsiteX2" fmla="*/ 1109133 w 6654800"/>
              <a:gd name="connsiteY2" fmla="*/ 0 h 1998408"/>
              <a:gd name="connsiteX3" fmla="*/ 2772833 w 6654800"/>
              <a:gd name="connsiteY3" fmla="*/ 0 h 1998408"/>
              <a:gd name="connsiteX4" fmla="*/ 6654800 w 6654800"/>
              <a:gd name="connsiteY4" fmla="*/ 0 h 1998408"/>
              <a:gd name="connsiteX5" fmla="*/ 6654800 w 6654800"/>
              <a:gd name="connsiteY5" fmla="*/ 692749 h 1998408"/>
              <a:gd name="connsiteX6" fmla="*/ 6654800 w 6654800"/>
              <a:gd name="connsiteY6" fmla="*/ 692749 h 1998408"/>
              <a:gd name="connsiteX7" fmla="*/ 6654800 w 6654800"/>
              <a:gd name="connsiteY7" fmla="*/ 989641 h 1998408"/>
              <a:gd name="connsiteX8" fmla="*/ 6654800 w 6654800"/>
              <a:gd name="connsiteY8" fmla="*/ 1187569 h 1998408"/>
              <a:gd name="connsiteX9" fmla="*/ 5135033 w 6654800"/>
              <a:gd name="connsiteY9" fmla="*/ 1208686 h 1998408"/>
              <a:gd name="connsiteX10" fmla="*/ 6081206 w 6654800"/>
              <a:gd name="connsiteY10" fmla="*/ 1998408 h 1998408"/>
              <a:gd name="connsiteX11" fmla="*/ 4474633 w 6654800"/>
              <a:gd name="connsiteY11" fmla="*/ 1003937 h 1998408"/>
              <a:gd name="connsiteX12" fmla="*/ 25400 w 6654800"/>
              <a:gd name="connsiteY12" fmla="*/ 1335389 h 1998408"/>
              <a:gd name="connsiteX13" fmla="*/ 0 w 6654800"/>
              <a:gd name="connsiteY13" fmla="*/ 989641 h 1998408"/>
              <a:gd name="connsiteX14" fmla="*/ 0 w 6654800"/>
              <a:gd name="connsiteY14" fmla="*/ 692749 h 1998408"/>
              <a:gd name="connsiteX15" fmla="*/ 0 w 6654800"/>
              <a:gd name="connsiteY15" fmla="*/ 692749 h 1998408"/>
              <a:gd name="connsiteX16" fmla="*/ 0 w 6654800"/>
              <a:gd name="connsiteY16" fmla="*/ 0 h 1998408"/>
              <a:gd name="connsiteX0" fmla="*/ 0 w 6654800"/>
              <a:gd name="connsiteY0" fmla="*/ 0 h 1538897"/>
              <a:gd name="connsiteX1" fmla="*/ 1109133 w 6654800"/>
              <a:gd name="connsiteY1" fmla="*/ 0 h 1538897"/>
              <a:gd name="connsiteX2" fmla="*/ 1109133 w 6654800"/>
              <a:gd name="connsiteY2" fmla="*/ 0 h 1538897"/>
              <a:gd name="connsiteX3" fmla="*/ 2772833 w 6654800"/>
              <a:gd name="connsiteY3" fmla="*/ 0 h 1538897"/>
              <a:gd name="connsiteX4" fmla="*/ 6654800 w 6654800"/>
              <a:gd name="connsiteY4" fmla="*/ 0 h 1538897"/>
              <a:gd name="connsiteX5" fmla="*/ 6654800 w 6654800"/>
              <a:gd name="connsiteY5" fmla="*/ 692749 h 1538897"/>
              <a:gd name="connsiteX6" fmla="*/ 6654800 w 6654800"/>
              <a:gd name="connsiteY6" fmla="*/ 692749 h 1538897"/>
              <a:gd name="connsiteX7" fmla="*/ 6654800 w 6654800"/>
              <a:gd name="connsiteY7" fmla="*/ 989641 h 1538897"/>
              <a:gd name="connsiteX8" fmla="*/ 6654800 w 6654800"/>
              <a:gd name="connsiteY8" fmla="*/ 1187569 h 1538897"/>
              <a:gd name="connsiteX9" fmla="*/ 5135033 w 6654800"/>
              <a:gd name="connsiteY9" fmla="*/ 1208686 h 1538897"/>
              <a:gd name="connsiteX10" fmla="*/ 5156612 w 6654800"/>
              <a:gd name="connsiteY10" fmla="*/ 1538897 h 1538897"/>
              <a:gd name="connsiteX11" fmla="*/ 4474633 w 6654800"/>
              <a:gd name="connsiteY11" fmla="*/ 1003937 h 1538897"/>
              <a:gd name="connsiteX12" fmla="*/ 25400 w 6654800"/>
              <a:gd name="connsiteY12" fmla="*/ 1335389 h 1538897"/>
              <a:gd name="connsiteX13" fmla="*/ 0 w 6654800"/>
              <a:gd name="connsiteY13" fmla="*/ 989641 h 1538897"/>
              <a:gd name="connsiteX14" fmla="*/ 0 w 6654800"/>
              <a:gd name="connsiteY14" fmla="*/ 692749 h 1538897"/>
              <a:gd name="connsiteX15" fmla="*/ 0 w 6654800"/>
              <a:gd name="connsiteY15" fmla="*/ 692749 h 1538897"/>
              <a:gd name="connsiteX16" fmla="*/ 0 w 6654800"/>
              <a:gd name="connsiteY16" fmla="*/ 0 h 153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54800" h="1538897">
                <a:moveTo>
                  <a:pt x="0" y="0"/>
                </a:moveTo>
                <a:lnTo>
                  <a:pt x="1109133" y="0"/>
                </a:lnTo>
                <a:lnTo>
                  <a:pt x="1109133" y="0"/>
                </a:lnTo>
                <a:lnTo>
                  <a:pt x="2772833" y="0"/>
                </a:lnTo>
                <a:lnTo>
                  <a:pt x="6654800" y="0"/>
                </a:lnTo>
                <a:lnTo>
                  <a:pt x="6654800" y="692749"/>
                </a:lnTo>
                <a:lnTo>
                  <a:pt x="6654800" y="692749"/>
                </a:lnTo>
                <a:lnTo>
                  <a:pt x="6654800" y="989641"/>
                </a:lnTo>
                <a:lnTo>
                  <a:pt x="6654800" y="1187569"/>
                </a:lnTo>
                <a:lnTo>
                  <a:pt x="5135033" y="1208686"/>
                </a:lnTo>
                <a:lnTo>
                  <a:pt x="5156612" y="1538897"/>
                </a:lnTo>
                <a:lnTo>
                  <a:pt x="4474633" y="1003937"/>
                </a:lnTo>
                <a:lnTo>
                  <a:pt x="25400" y="1335389"/>
                </a:lnTo>
                <a:lnTo>
                  <a:pt x="0" y="989641"/>
                </a:lnTo>
                <a:lnTo>
                  <a:pt x="0" y="692749"/>
                </a:lnTo>
                <a:lnTo>
                  <a:pt x="0" y="69274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IE" sz="2000" b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b="1" dirty="0">
                <a:solidFill>
                  <a:schemeClr val="bg1"/>
                </a:solidFill>
              </a:rPr>
              <a:t>Applicants must provide the required evidence of their disability and provide an </a:t>
            </a:r>
            <a:r>
              <a:rPr lang="en-IE" sz="2000" b="1" dirty="0" smtClean="0">
                <a:solidFill>
                  <a:schemeClr val="bg1"/>
                </a:solidFill>
              </a:rPr>
              <a:t>Educational Impact </a:t>
            </a:r>
            <a:r>
              <a:rPr lang="en-IE" sz="2000" b="1" dirty="0">
                <a:solidFill>
                  <a:schemeClr val="bg1"/>
                </a:solidFill>
              </a:rPr>
              <a:t>Statement from their school to be considered for DARE.</a:t>
            </a:r>
          </a:p>
          <a:p>
            <a:pPr>
              <a:spcBef>
                <a:spcPct val="20000"/>
              </a:spcBef>
            </a:pPr>
            <a:endParaRPr lang="en-IE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95299" y="1891430"/>
            <a:ext cx="9108813" cy="4525963"/>
          </a:xfrm>
        </p:spPr>
        <p:txBody>
          <a:bodyPr/>
          <a:lstStyle/>
          <a:p>
            <a:pPr marL="660400" indent="-660400">
              <a:buNone/>
            </a:pPr>
            <a:r>
              <a:rPr lang="en-GB" sz="2600" dirty="0" smtClean="0">
                <a:latin typeface="Myriad Pro" pitchFamily="34" charset="0"/>
              </a:rPr>
              <a:t> </a:t>
            </a:r>
          </a:p>
          <a:p>
            <a:pPr marL="660400" indent="-660400">
              <a:buFont typeface="Arial" pitchFamily="34" charset="0"/>
              <a:buChar char="•"/>
            </a:pPr>
            <a:endParaRPr lang="en-GB" sz="2600" dirty="0" smtClean="0">
              <a:latin typeface="Myriad Pro" pitchFamily="34" charset="0"/>
            </a:endParaRPr>
          </a:p>
          <a:p>
            <a:pPr marL="660400" indent="-660400" eaLnBrk="1" hangingPunct="1"/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31353" y="174999"/>
            <a:ext cx="7397745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Applicant Statement</a:t>
            </a:r>
            <a:endParaRPr lang="en-IE" sz="6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2" name="Snip Single Corner Rectangle 1"/>
          <p:cNvSpPr/>
          <p:nvPr/>
        </p:nvSpPr>
        <p:spPr>
          <a:xfrm>
            <a:off x="605467" y="1371669"/>
            <a:ext cx="8383836" cy="5293536"/>
          </a:xfrm>
          <a:prstGeom prst="snip1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r>
              <a:rPr lang="en-IE" sz="2400" b="1" dirty="0" smtClean="0">
                <a:solidFill>
                  <a:schemeClr val="tx1"/>
                </a:solidFill>
              </a:rPr>
              <a:t>What we require: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Applicant answers ‘yes or no’ to the five statements.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Applicant writes no more than 200 words, expanding on the above five statements or covering other ways their disability has affected their post primary education.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Applicant can use bullet points.</a:t>
            </a: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r>
              <a:rPr lang="en-IE" sz="2400" b="1" dirty="0" smtClean="0">
                <a:solidFill>
                  <a:schemeClr val="tx1"/>
                </a:solidFill>
              </a:rPr>
              <a:t>Role in Assessment:</a:t>
            </a:r>
            <a:endParaRPr lang="en-IE" sz="2400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If an applicant does not complete the applicant statement they may still be eligible.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However, important to complete as used in assessment to compliment or clarify information provided in the School Statement.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 smtClean="0">
              <a:solidFill>
                <a:schemeClr val="tx1"/>
              </a:solidFill>
            </a:endParaRPr>
          </a:p>
          <a:p>
            <a:r>
              <a:rPr lang="en-IE" sz="2400" dirty="0" smtClean="0">
                <a:solidFill>
                  <a:schemeClr val="tx1"/>
                </a:solidFill>
              </a:rPr>
              <a:t> </a:t>
            </a: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dirty="0">
              <a:solidFill>
                <a:schemeClr val="tx1"/>
              </a:solidFill>
            </a:endParaRPr>
          </a:p>
          <a:p>
            <a:endParaRPr lang="en-IE" dirty="0" smtClean="0">
              <a:solidFill>
                <a:schemeClr val="tx1"/>
              </a:solidFill>
            </a:endParaRPr>
          </a:p>
          <a:p>
            <a:endParaRPr lang="en-IE" dirty="0">
              <a:solidFill>
                <a:schemeClr val="tx1"/>
              </a:solidFill>
            </a:endParaRPr>
          </a:p>
          <a:p>
            <a:endParaRPr lang="en-IE" dirty="0" smtClean="0">
              <a:solidFill>
                <a:schemeClr val="tx1"/>
              </a:solidFill>
            </a:endParaRPr>
          </a:p>
          <a:p>
            <a:endParaRPr lang="en-IE" dirty="0">
              <a:solidFill>
                <a:schemeClr val="tx1"/>
              </a:solidFill>
            </a:endParaRPr>
          </a:p>
          <a:p>
            <a:endParaRPr lang="en-IE" dirty="0" smtClean="0">
              <a:solidFill>
                <a:schemeClr val="tx1"/>
              </a:solidFill>
            </a:endParaRPr>
          </a:p>
          <a:p>
            <a:endParaRPr lang="en-IE" dirty="0">
              <a:solidFill>
                <a:schemeClr val="tx1"/>
              </a:solidFill>
            </a:endParaRPr>
          </a:p>
          <a:p>
            <a:endParaRPr lang="en-IE" dirty="0">
              <a:solidFill>
                <a:schemeClr val="tx1"/>
              </a:solidFill>
            </a:endParaRPr>
          </a:p>
          <a:p>
            <a:endParaRPr lang="en-IE" dirty="0" smtClean="0">
              <a:solidFill>
                <a:schemeClr val="tx1"/>
              </a:solidFill>
            </a:endParaRPr>
          </a:p>
          <a:p>
            <a:endParaRPr lang="en-IE" dirty="0" smtClean="0">
              <a:solidFill>
                <a:schemeClr val="tx1"/>
              </a:solidFill>
            </a:endParaRPr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045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499" y="301661"/>
            <a:ext cx="9608593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B:  Educational Impact Statement</a:t>
            </a:r>
            <a:endParaRPr lang="en-IE" sz="4000" b="1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4781" y="1666367"/>
            <a:ext cx="8335921" cy="4402400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This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section needs to be completed by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either: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Guidance Counsellor</a:t>
            </a: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Learning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Support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Teacher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Year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Head </a:t>
            </a:r>
            <a:r>
              <a:rPr lang="en-IE" sz="2200" b="1" dirty="0">
                <a:latin typeface="+mj-lt"/>
                <a:cs typeface="Arial" panose="020B0604020202020204" pitchFamily="34" charset="0"/>
              </a:rPr>
              <a:t>or</a:t>
            </a:r>
          </a:p>
          <a:p>
            <a:pPr marL="1257300" lvl="2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Visiting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Teacher </a:t>
            </a:r>
            <a:endParaRPr lang="en-IE" sz="2200" dirty="0" smtClean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The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form </a:t>
            </a:r>
            <a:r>
              <a:rPr lang="en-IE" sz="2200" b="1" dirty="0">
                <a:latin typeface="+mj-lt"/>
                <a:cs typeface="Arial" panose="020B0604020202020204" pitchFamily="34" charset="0"/>
              </a:rPr>
              <a:t>MUST BE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signed and stamped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by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school principal/deputy principal.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2200" dirty="0" smtClean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Applicant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must return </a:t>
            </a:r>
            <a:r>
              <a:rPr lang="en-IE" sz="2200" dirty="0">
                <a:latin typeface="+mj-lt"/>
                <a:cs typeface="Arial" panose="020B0604020202020204" pitchFamily="34" charset="0"/>
              </a:rPr>
              <a:t>to the CAO by </a:t>
            </a:r>
            <a:r>
              <a:rPr lang="en-IE" sz="2200" b="1" dirty="0">
                <a:latin typeface="+mj-lt"/>
                <a:cs typeface="Arial" panose="020B0604020202020204" pitchFamily="34" charset="0"/>
              </a:rPr>
              <a:t>1 April </a:t>
            </a:r>
            <a:r>
              <a:rPr lang="en-IE" sz="2200" b="1" dirty="0" smtClean="0">
                <a:latin typeface="+mj-lt"/>
                <a:cs typeface="Arial" panose="020B0604020202020204" pitchFamily="34" charset="0"/>
              </a:rPr>
              <a:t>2016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.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It is also advisable to ask the applicant (or their parent/guardian if they are under 18) to sign the EIS.</a:t>
            </a:r>
            <a:endParaRPr lang="en-IE" sz="2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r>
              <a:rPr lang="en-IE" sz="2200" dirty="0" smtClean="0">
                <a:latin typeface="+mj-lt"/>
                <a:cs typeface="Arial" panose="020B0604020202020204" pitchFamily="34" charset="0"/>
              </a:rPr>
              <a:t>EIS must cover at least </a:t>
            </a:r>
            <a:r>
              <a:rPr lang="en-IE" sz="2200" b="1" dirty="0" smtClean="0">
                <a:latin typeface="+mj-lt"/>
                <a:cs typeface="Arial" panose="020B0604020202020204" pitchFamily="34" charset="0"/>
              </a:rPr>
              <a:t>final three years </a:t>
            </a:r>
            <a:r>
              <a:rPr lang="en-IE" sz="2200" dirty="0" smtClean="0">
                <a:latin typeface="+mj-lt"/>
                <a:cs typeface="Arial" panose="020B0604020202020204" pitchFamily="34" charset="0"/>
              </a:rPr>
              <a:t>of post primary.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803" y="1122514"/>
            <a:ext cx="3391818" cy="430887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200" b="1" dirty="0" smtClean="0">
                <a:cs typeface="Arial" panose="020B0604020202020204" pitchFamily="34" charset="0"/>
              </a:rPr>
              <a:t>School Statement</a:t>
            </a:r>
            <a:endParaRPr lang="en-IE" sz="2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37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9096" y="1244084"/>
            <a:ext cx="8137617" cy="4531667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>
                <a:latin typeface="+mj-lt"/>
                <a:cs typeface="Arial" panose="020B0604020202020204" pitchFamily="34" charset="0"/>
              </a:rPr>
              <a:t>Provides verification of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disability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and helps to determine 3rd level supports. 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Applicant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can provide an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existing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report  </a:t>
            </a:r>
            <a:r>
              <a:rPr lang="en-IE" sz="2400" b="1" dirty="0" smtClean="0">
                <a:solidFill>
                  <a:srgbClr val="E94159"/>
                </a:solidFill>
                <a:latin typeface="+mj-lt"/>
                <a:cs typeface="Arial" panose="020B0604020202020204" pitchFamily="34" charset="0"/>
              </a:rPr>
              <a:t>OR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 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12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Complete Section C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Evidence of Disability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200"/>
              </a:spcBef>
              <a:defRPr/>
            </a:pPr>
            <a:endParaRPr lang="en-IE" sz="2400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Get form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completed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, 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signed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and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stamped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by the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appropriate professional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or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accompanied by their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business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card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 or </a:t>
            </a:r>
            <a:r>
              <a:rPr lang="en-IE" sz="2400" b="1" dirty="0">
                <a:latin typeface="+mj-lt"/>
                <a:cs typeface="Arial" panose="020B0604020202020204" pitchFamily="34" charset="0"/>
              </a:rPr>
              <a:t>headed paper</a:t>
            </a: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200"/>
              </a:spcBef>
              <a:defRPr/>
            </a:pPr>
            <a:endParaRPr lang="en-IE" sz="2400" b="1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7595" y="4361288"/>
            <a:ext cx="5284695" cy="2210862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lIns="180000" rtlCol="0"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en-IE" sz="2400" b="1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GP Verification</a:t>
            </a:r>
          </a:p>
          <a:p>
            <a:pPr>
              <a:spcBef>
                <a:spcPts val="200"/>
              </a:spcBef>
              <a:defRPr/>
            </a:pPr>
            <a:r>
              <a:rPr lang="en-IE" sz="22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Your GP may be in a position to complete Section C Evidence of disability, if they have the appropriate information on file from the consultant/specialist.</a:t>
            </a:r>
            <a:endParaRPr lang="en-IE" sz="2200" dirty="0">
              <a:solidFill>
                <a:schemeClr val="bg1"/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marL="365125" indent="-365125">
              <a:spcBef>
                <a:spcPct val="0"/>
              </a:spcBef>
              <a:buFontTx/>
              <a:buAutoNum type="arabicPeriod"/>
              <a:defRPr/>
            </a:pPr>
            <a:endParaRPr lang="en-IE" sz="2400" b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6737" y="1233067"/>
            <a:ext cx="8137617" cy="5875624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latin typeface="+mj-lt"/>
                <a:cs typeface="Arial" panose="020B0604020202020204" pitchFamily="34" charset="0"/>
              </a:rPr>
              <a:t>General Practitioner (GP) Verification:</a:t>
            </a:r>
          </a:p>
          <a:p>
            <a:pPr marL="800100" lvl="1" indent="-342900">
              <a:spcBef>
                <a:spcPts val="200"/>
              </a:spcBef>
              <a:buFont typeface="Wingdings" panose="05000000000000000000" pitchFamily="2" charset="2"/>
              <a:buChar char="ü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Applies to all applicants </a:t>
            </a:r>
            <a:r>
              <a:rPr lang="en-IE" sz="2400" u="sng" dirty="0" smtClean="0">
                <a:latin typeface="+mj-lt"/>
                <a:cs typeface="Arial" panose="020B0604020202020204" pitchFamily="34" charset="0"/>
              </a:rPr>
              <a:t>except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where a psycho-educational assessment is required.</a:t>
            </a:r>
          </a:p>
          <a:p>
            <a:pPr marL="800100" lvl="1" indent="-342900">
              <a:spcBef>
                <a:spcPts val="200"/>
              </a:spcBef>
              <a:buFont typeface="Wingdings" panose="05000000000000000000" pitchFamily="2" charset="2"/>
              <a:buChar char="ü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GP must have the information on file from the DARE listed Consultant/Specialist.</a:t>
            </a:r>
          </a:p>
          <a:p>
            <a:pPr marL="800100" lvl="1" indent="-342900">
              <a:spcBef>
                <a:spcPts val="200"/>
              </a:spcBef>
              <a:buFont typeface="Wingdings" panose="05000000000000000000" pitchFamily="2" charset="2"/>
              <a:buChar char="ü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Diagnosis or re-confirmation of diagnosis must be within the given timeframe if one applies.</a:t>
            </a:r>
          </a:p>
          <a:p>
            <a:pPr marL="800100" lvl="1" indent="-342900">
              <a:spcBef>
                <a:spcPts val="200"/>
              </a:spcBef>
              <a:buFont typeface="Wingdings" panose="05000000000000000000" pitchFamily="2" charset="2"/>
              <a:buChar char="ü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If GP does not have appropriate info on file, they should refer applicant to consultant/specialist.</a:t>
            </a:r>
          </a:p>
          <a:p>
            <a:pPr marL="800100" lvl="1" indent="-342900">
              <a:spcBef>
                <a:spcPts val="200"/>
              </a:spcBef>
              <a:buFont typeface="Wingdings" panose="05000000000000000000" pitchFamily="2" charset="2"/>
              <a:buChar char="ü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GP diagnosis not acceptable in any circumstances. </a:t>
            </a:r>
          </a:p>
          <a:p>
            <a:pPr lvl="1">
              <a:spcBef>
                <a:spcPts val="200"/>
              </a:spcBef>
              <a:defRPr/>
            </a:pP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400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400" b="1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2000" dirty="0" smtClean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75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8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0390" y="1916114"/>
            <a:ext cx="8850312" cy="4371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60400" marR="0" lvl="0" indent="-66040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301661"/>
            <a:ext cx="9321800" cy="70788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Section </a:t>
            </a:r>
            <a:r>
              <a:rPr lang="en-IE" sz="4000" b="1" dirty="0" smtClean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C:  Evidence </a:t>
            </a:r>
            <a:r>
              <a:rPr lang="en-IE" sz="4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of Disability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5877" y="1684122"/>
            <a:ext cx="8137617" cy="4926646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tIns="180000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endParaRPr lang="en-IE" sz="2000" b="1" dirty="0" smtClean="0">
              <a:latin typeface="+mj-lt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It is important to note that applicants applying under the following disability categories </a:t>
            </a:r>
            <a:r>
              <a:rPr lang="en-IE" sz="2400" dirty="0">
                <a:cs typeface="Arial" panose="020B0604020202020204" pitchFamily="34" charset="0"/>
              </a:rPr>
              <a:t>must </a:t>
            </a:r>
            <a:r>
              <a:rPr lang="en-IE" sz="2400" b="1" dirty="0">
                <a:cs typeface="Arial" panose="020B0604020202020204" pitchFamily="34" charset="0"/>
              </a:rPr>
              <a:t>provide a report that is less than 3 years old</a:t>
            </a:r>
            <a:r>
              <a:rPr lang="en-IE" sz="2400" dirty="0">
                <a:cs typeface="Arial" panose="020B0604020202020204" pitchFamily="34" charset="0"/>
              </a:rPr>
              <a:t> </a:t>
            </a:r>
            <a:r>
              <a:rPr lang="en-IE" sz="2400" dirty="0" smtClean="0">
                <a:cs typeface="Arial" panose="020B0604020202020204" pitchFamily="34" charset="0"/>
              </a:rPr>
              <a:t>i.e</a:t>
            </a:r>
            <a:r>
              <a:rPr lang="en-IE" sz="2400" dirty="0">
                <a:cs typeface="Arial" panose="020B0604020202020204" pitchFamily="34" charset="0"/>
              </a:rPr>
              <a:t>. dated after </a:t>
            </a:r>
            <a:r>
              <a:rPr lang="en-IE" sz="2400" b="1" dirty="0">
                <a:cs typeface="Arial" panose="020B0604020202020204" pitchFamily="34" charset="0"/>
              </a:rPr>
              <a:t>1 February 2013.</a:t>
            </a:r>
            <a:endParaRPr lang="en-IE" sz="2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  <a:defRPr/>
            </a:pPr>
            <a:endParaRPr lang="en-IE" sz="1200" b="1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 smtClean="0">
                <a:latin typeface="+mj-lt"/>
                <a:cs typeface="Arial" panose="020B0604020202020204" pitchFamily="34" charset="0"/>
              </a:rPr>
              <a:t>ADD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/ ADHD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Mental Health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Condition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Significant Ongoing Illness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Specific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Learning Difficulty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(including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Dyslexia 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and 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Dyscalculia</a:t>
            </a:r>
            <a:r>
              <a:rPr lang="en-IE" sz="2400" dirty="0">
                <a:latin typeface="+mj-lt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IE" sz="2400" dirty="0">
                <a:latin typeface="+mj-lt"/>
                <a:cs typeface="Arial" panose="020B0604020202020204" pitchFamily="34" charset="0"/>
              </a:rPr>
              <a:t>DCD - Dyspraxia/ Dysgraphia</a:t>
            </a:r>
            <a:r>
              <a:rPr lang="en-IE" sz="2400" dirty="0" smtClean="0">
                <a:latin typeface="+mj-lt"/>
                <a:cs typeface="Arial" panose="020B0604020202020204" pitchFamily="34" charset="0"/>
              </a:rPr>
              <a:t>.</a:t>
            </a: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800100" lvl="1" indent="-34290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IE" sz="2400" dirty="0">
              <a:latin typeface="+mj-lt"/>
              <a:cs typeface="Arial" panose="020B0604020202020204" pitchFamily="34" charset="0"/>
            </a:endParaRPr>
          </a:p>
          <a:p>
            <a:pPr marL="660400" lvl="0" indent="-660400">
              <a:lnSpc>
                <a:spcPct val="80000"/>
              </a:lnSpc>
              <a:spcBef>
                <a:spcPct val="20000"/>
              </a:spcBef>
              <a:buClr>
                <a:srgbClr val="993366"/>
              </a:buClr>
              <a:buFont typeface="Arial" panose="020B0604020202020204" pitchFamily="34" charset="0"/>
              <a:buChar char="•"/>
              <a:defRPr/>
            </a:pPr>
            <a:endParaRPr lang="en-IE" sz="2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803" y="1338453"/>
            <a:ext cx="3391818" cy="641201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200"/>
              </a:spcBef>
              <a:defRPr/>
            </a:pPr>
            <a:r>
              <a:rPr lang="en-IE" sz="2400" b="1" dirty="0" smtClean="0">
                <a:cs typeface="Arial" panose="020B0604020202020204" pitchFamily="34" charset="0"/>
              </a:rPr>
              <a:t>Age of Reports</a:t>
            </a:r>
          </a:p>
          <a:p>
            <a:pPr lvl="1">
              <a:spcBef>
                <a:spcPts val="200"/>
              </a:spcBef>
              <a:defRPr/>
            </a:pPr>
            <a:endParaRPr lang="en-IE" sz="10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40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12281</TotalTime>
  <Words>1277</Words>
  <Application>Microsoft Office PowerPoint</Application>
  <PresentationFormat>A4 Paper (210x297 mm)</PresentationFormat>
  <Paragraphs>253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Browallia New</vt:lpstr>
      <vt:lpstr>Calibri</vt:lpstr>
      <vt:lpstr>Myriad Pro</vt:lpstr>
      <vt:lpstr>Source Sans Pro</vt:lpstr>
      <vt:lpstr>Utsaah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bc</cp:lastModifiedBy>
  <cp:revision>499</cp:revision>
  <dcterms:created xsi:type="dcterms:W3CDTF">2013-09-20T12:18:45Z</dcterms:created>
  <dcterms:modified xsi:type="dcterms:W3CDTF">2015-11-30T19:45:49Z</dcterms:modified>
</cp:coreProperties>
</file>